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0" r:id="rId3"/>
    <p:sldId id="271" r:id="rId4"/>
    <p:sldId id="257" r:id="rId5"/>
    <p:sldId id="258" r:id="rId6"/>
    <p:sldId id="269" r:id="rId7"/>
    <p:sldId id="259" r:id="rId8"/>
    <p:sldId id="261" r:id="rId9"/>
    <p:sldId id="265" r:id="rId10"/>
    <p:sldId id="263" r:id="rId11"/>
    <p:sldId id="264" r:id="rId12"/>
    <p:sldId id="266" r:id="rId13"/>
    <p:sldId id="267" r:id="rId14"/>
    <p:sldId id="272" r:id="rId15"/>
    <p:sldId id="262" r:id="rId16"/>
    <p:sldId id="260"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2" autoAdjust="0"/>
    <p:restoredTop sz="94660"/>
  </p:normalViewPr>
  <p:slideViewPr>
    <p:cSldViewPr snapToGrid="0">
      <p:cViewPr varScale="1">
        <p:scale>
          <a:sx n="81" d="100"/>
          <a:sy n="81" d="100"/>
        </p:scale>
        <p:origin x="60" y="1104"/>
      </p:cViewPr>
      <p:guideLst/>
    </p:cSldViewPr>
  </p:slideViewPr>
  <p:notesTextViewPr>
    <p:cViewPr>
      <p:scale>
        <a:sx n="1" d="1"/>
        <a:sy n="1" d="1"/>
      </p:scale>
      <p:origin x="0" y="0"/>
    </p:cViewPr>
  </p:notesTextViewPr>
  <p:sorterViewPr>
    <p:cViewPr>
      <p:scale>
        <a:sx n="100" d="100"/>
        <a:sy n="100" d="100"/>
      </p:scale>
      <p:origin x="0" y="-13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1" Type="http://schemas.openxmlformats.org/officeDocument/2006/relationships/hyperlink" Target="https://www.quora.com/How-many-people-on-earth-know-computer-programming"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quora.com/How-many-people-on-earth-know-computer-programming"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A160A6-11A8-42C5-8810-27A674221C5F}" type="doc">
      <dgm:prSet loTypeId="urn:microsoft.com/office/officeart/2005/8/layout/equation1" loCatId="process" qsTypeId="urn:microsoft.com/office/officeart/2005/8/quickstyle/simple1" qsCatId="simple" csTypeId="urn:microsoft.com/office/officeart/2005/8/colors/accent0_3" csCatId="mainScheme" phldr="1"/>
      <dgm:spPr/>
    </dgm:pt>
    <dgm:pt modelId="{F9D14AD4-9202-42B2-A8D2-76329917242A}">
      <dgm:prSet phldrT="[Text]" custT="1"/>
      <dgm:spPr/>
      <dgm:t>
        <a:bodyPr/>
        <a:lstStyle/>
        <a:p>
          <a:r>
            <a:rPr lang="en-US" sz="2400" dirty="0"/>
            <a:t>Taser AI</a:t>
          </a:r>
          <a:r>
            <a:rPr lang="en-US" sz="2000" dirty="0"/>
            <a:t>, no </a:t>
          </a:r>
          <a:r>
            <a:rPr lang="en-US" sz="1800" dirty="0"/>
            <a:t>transparency</a:t>
          </a:r>
        </a:p>
      </dgm:t>
    </dgm:pt>
    <dgm:pt modelId="{9842208B-C9CB-453F-9F7E-A55AA0244D02}" type="parTrans" cxnId="{4BBB07C2-BE19-4565-BC07-86A3DC5E9AFA}">
      <dgm:prSet/>
      <dgm:spPr/>
      <dgm:t>
        <a:bodyPr/>
        <a:lstStyle/>
        <a:p>
          <a:endParaRPr lang="en-US"/>
        </a:p>
      </dgm:t>
    </dgm:pt>
    <dgm:pt modelId="{616945EB-637E-4652-8712-A0F23678A627}" type="sibTrans" cxnId="{4BBB07C2-BE19-4565-BC07-86A3DC5E9AFA}">
      <dgm:prSet/>
      <dgm:spPr/>
      <dgm:t>
        <a:bodyPr/>
        <a:lstStyle/>
        <a:p>
          <a:endParaRPr lang="en-US"/>
        </a:p>
      </dgm:t>
    </dgm:pt>
    <dgm:pt modelId="{0D9987FD-39EE-4DA3-AEB7-6B297E388C63}">
      <dgm:prSet phldrT="[Text]"/>
      <dgm:spPr/>
      <dgm:t>
        <a:bodyPr/>
        <a:lstStyle/>
        <a:p>
          <a:r>
            <a:rPr lang="en-US" dirty="0"/>
            <a:t>???</a:t>
          </a:r>
        </a:p>
      </dgm:t>
    </dgm:pt>
    <dgm:pt modelId="{1F81E73B-B6E1-4C88-83E6-BFF8B7FFB9B3}" type="parTrans" cxnId="{2B7C749D-D898-4C42-B803-A890E3172E14}">
      <dgm:prSet/>
      <dgm:spPr/>
      <dgm:t>
        <a:bodyPr/>
        <a:lstStyle/>
        <a:p>
          <a:endParaRPr lang="en-US"/>
        </a:p>
      </dgm:t>
    </dgm:pt>
    <dgm:pt modelId="{3C6105C1-2E0B-49A4-BAD8-03B5608A9C8A}" type="sibTrans" cxnId="{2B7C749D-D898-4C42-B803-A890E3172E14}">
      <dgm:prSet/>
      <dgm:spPr/>
      <dgm:t>
        <a:bodyPr/>
        <a:lstStyle/>
        <a:p>
          <a:endParaRPr lang="en-US"/>
        </a:p>
      </dgm:t>
    </dgm:pt>
    <dgm:pt modelId="{488DCC9B-A6ED-491E-86C8-55DF61107605}">
      <dgm:prSet custT="1"/>
      <dgm:spPr/>
      <dgm:t>
        <a:bodyPr/>
        <a:lstStyle/>
        <a:p>
          <a:r>
            <a:rPr lang="en-US" sz="2000" dirty="0"/>
            <a:t>Failure of Computer Vision on </a:t>
          </a:r>
          <a:r>
            <a:rPr lang="en-US" sz="2000" dirty="0" err="1"/>
            <a:t>PoC</a:t>
          </a:r>
          <a:endParaRPr lang="en-US" sz="2000" dirty="0"/>
        </a:p>
      </dgm:t>
    </dgm:pt>
    <dgm:pt modelId="{8B37129D-D933-4E11-B64C-9B899378B365}" type="parTrans" cxnId="{F38AC35D-83D4-4BF1-AB5A-44EC57717B21}">
      <dgm:prSet/>
      <dgm:spPr/>
      <dgm:t>
        <a:bodyPr/>
        <a:lstStyle/>
        <a:p>
          <a:endParaRPr lang="en-US"/>
        </a:p>
      </dgm:t>
    </dgm:pt>
    <dgm:pt modelId="{CDFA38B0-990F-4F33-B843-300D214C4B60}" type="sibTrans" cxnId="{F38AC35D-83D4-4BF1-AB5A-44EC57717B21}">
      <dgm:prSet/>
      <dgm:spPr/>
      <dgm:t>
        <a:bodyPr/>
        <a:lstStyle/>
        <a:p>
          <a:endParaRPr lang="en-US"/>
        </a:p>
      </dgm:t>
    </dgm:pt>
    <dgm:pt modelId="{5DC35C54-61F6-40D2-8DC7-9A56BFBBA3F9}">
      <dgm:prSet custT="1"/>
      <dgm:spPr/>
      <dgm:t>
        <a:bodyPr/>
        <a:lstStyle/>
        <a:p>
          <a:r>
            <a:rPr lang="en-US" sz="2000" dirty="0"/>
            <a:t>Racial Bias in Policing &amp; Police Data </a:t>
          </a:r>
        </a:p>
      </dgm:t>
    </dgm:pt>
    <dgm:pt modelId="{27FC0CF1-87FF-4AE9-A691-9751CA645810}" type="parTrans" cxnId="{6EB9E04F-0484-4689-89FC-D214D087AC28}">
      <dgm:prSet/>
      <dgm:spPr/>
      <dgm:t>
        <a:bodyPr/>
        <a:lstStyle/>
        <a:p>
          <a:endParaRPr lang="en-US"/>
        </a:p>
      </dgm:t>
    </dgm:pt>
    <dgm:pt modelId="{BB443CE8-7C2A-44BA-9614-9E16B050CA19}" type="sibTrans" cxnId="{6EB9E04F-0484-4689-89FC-D214D087AC28}">
      <dgm:prSet/>
      <dgm:spPr/>
      <dgm:t>
        <a:bodyPr/>
        <a:lstStyle/>
        <a:p>
          <a:endParaRPr lang="en-US"/>
        </a:p>
      </dgm:t>
    </dgm:pt>
    <dgm:pt modelId="{1281C7EC-82DB-487B-9AEB-82EBD8C6DD5E}" type="pres">
      <dgm:prSet presAssocID="{17A160A6-11A8-42C5-8810-27A674221C5F}" presName="linearFlow" presStyleCnt="0">
        <dgm:presLayoutVars>
          <dgm:dir/>
          <dgm:resizeHandles val="exact"/>
        </dgm:presLayoutVars>
      </dgm:prSet>
      <dgm:spPr/>
    </dgm:pt>
    <dgm:pt modelId="{DCFA9F04-E9F2-4E8F-AAB3-115C2A10852D}" type="pres">
      <dgm:prSet presAssocID="{F9D14AD4-9202-42B2-A8D2-76329917242A}" presName="node" presStyleLbl="node1" presStyleIdx="0" presStyleCnt="4">
        <dgm:presLayoutVars>
          <dgm:bulletEnabled val="1"/>
        </dgm:presLayoutVars>
      </dgm:prSet>
      <dgm:spPr/>
    </dgm:pt>
    <dgm:pt modelId="{842A7EF4-9A59-4ABA-B50A-D9CEF328F7F0}" type="pres">
      <dgm:prSet presAssocID="{616945EB-637E-4652-8712-A0F23678A627}" presName="spacerL" presStyleCnt="0"/>
      <dgm:spPr/>
    </dgm:pt>
    <dgm:pt modelId="{B572D402-7766-4BDB-8288-26DFA906B00A}" type="pres">
      <dgm:prSet presAssocID="{616945EB-637E-4652-8712-A0F23678A627}" presName="sibTrans" presStyleLbl="sibTrans2D1" presStyleIdx="0" presStyleCnt="3"/>
      <dgm:spPr/>
    </dgm:pt>
    <dgm:pt modelId="{B350F7D7-0D38-40AA-9110-85B9D3E3E70C}" type="pres">
      <dgm:prSet presAssocID="{616945EB-637E-4652-8712-A0F23678A627}" presName="spacerR" presStyleCnt="0"/>
      <dgm:spPr/>
    </dgm:pt>
    <dgm:pt modelId="{2FFDFDC5-3E8F-4103-8DCC-75F137964979}" type="pres">
      <dgm:prSet presAssocID="{5DC35C54-61F6-40D2-8DC7-9A56BFBBA3F9}" presName="node" presStyleLbl="node1" presStyleIdx="1" presStyleCnt="4">
        <dgm:presLayoutVars>
          <dgm:bulletEnabled val="1"/>
        </dgm:presLayoutVars>
      </dgm:prSet>
      <dgm:spPr/>
    </dgm:pt>
    <dgm:pt modelId="{782204E1-B0E1-4197-91EC-B32C71BD21AA}" type="pres">
      <dgm:prSet presAssocID="{BB443CE8-7C2A-44BA-9614-9E16B050CA19}" presName="spacerL" presStyleCnt="0"/>
      <dgm:spPr/>
    </dgm:pt>
    <dgm:pt modelId="{EAD6DCC8-2108-483A-A338-4ADF4B16B772}" type="pres">
      <dgm:prSet presAssocID="{BB443CE8-7C2A-44BA-9614-9E16B050CA19}" presName="sibTrans" presStyleLbl="sibTrans2D1" presStyleIdx="1" presStyleCnt="3"/>
      <dgm:spPr/>
    </dgm:pt>
    <dgm:pt modelId="{85575CAD-3A12-41A3-B3DA-40EAF9135E08}" type="pres">
      <dgm:prSet presAssocID="{BB443CE8-7C2A-44BA-9614-9E16B050CA19}" presName="spacerR" presStyleCnt="0"/>
      <dgm:spPr/>
    </dgm:pt>
    <dgm:pt modelId="{2E0B1644-BE8F-49EB-953D-D0BBD6D1E69E}" type="pres">
      <dgm:prSet presAssocID="{488DCC9B-A6ED-491E-86C8-55DF61107605}" presName="node" presStyleLbl="node1" presStyleIdx="2" presStyleCnt="4">
        <dgm:presLayoutVars>
          <dgm:bulletEnabled val="1"/>
        </dgm:presLayoutVars>
      </dgm:prSet>
      <dgm:spPr/>
    </dgm:pt>
    <dgm:pt modelId="{5C5A78E8-5113-41AD-8740-5B119C7F84AB}" type="pres">
      <dgm:prSet presAssocID="{CDFA38B0-990F-4F33-B843-300D214C4B60}" presName="spacerL" presStyleCnt="0"/>
      <dgm:spPr/>
    </dgm:pt>
    <dgm:pt modelId="{EADEACB6-0D04-4F09-B85C-B47F4367D6D0}" type="pres">
      <dgm:prSet presAssocID="{CDFA38B0-990F-4F33-B843-300D214C4B60}" presName="sibTrans" presStyleLbl="sibTrans2D1" presStyleIdx="2" presStyleCnt="3"/>
      <dgm:spPr/>
    </dgm:pt>
    <dgm:pt modelId="{8F1176FE-8406-4AD9-8C2D-ABEFA227653E}" type="pres">
      <dgm:prSet presAssocID="{CDFA38B0-990F-4F33-B843-300D214C4B60}" presName="spacerR" presStyleCnt="0"/>
      <dgm:spPr/>
    </dgm:pt>
    <dgm:pt modelId="{1DE315DA-D531-410C-9AF1-3E4CF4B0AAA4}" type="pres">
      <dgm:prSet presAssocID="{0D9987FD-39EE-4DA3-AEB7-6B297E388C63}" presName="node" presStyleLbl="node1" presStyleIdx="3" presStyleCnt="4">
        <dgm:presLayoutVars>
          <dgm:bulletEnabled val="1"/>
        </dgm:presLayoutVars>
      </dgm:prSet>
      <dgm:spPr/>
    </dgm:pt>
  </dgm:ptLst>
  <dgm:cxnLst>
    <dgm:cxn modelId="{C8C10D29-6882-4B10-A2F3-A1BCB759C406}" type="presOf" srcId="{F9D14AD4-9202-42B2-A8D2-76329917242A}" destId="{DCFA9F04-E9F2-4E8F-AAB3-115C2A10852D}" srcOrd="0" destOrd="0" presId="urn:microsoft.com/office/officeart/2005/8/layout/equation1"/>
    <dgm:cxn modelId="{40C55233-605D-4DF2-8DCE-65263D2BA906}" type="presOf" srcId="{616945EB-637E-4652-8712-A0F23678A627}" destId="{B572D402-7766-4BDB-8288-26DFA906B00A}" srcOrd="0" destOrd="0" presId="urn:microsoft.com/office/officeart/2005/8/layout/equation1"/>
    <dgm:cxn modelId="{F38AC35D-83D4-4BF1-AB5A-44EC57717B21}" srcId="{17A160A6-11A8-42C5-8810-27A674221C5F}" destId="{488DCC9B-A6ED-491E-86C8-55DF61107605}" srcOrd="2" destOrd="0" parTransId="{8B37129D-D933-4E11-B64C-9B899378B365}" sibTransId="{CDFA38B0-990F-4F33-B843-300D214C4B60}"/>
    <dgm:cxn modelId="{C2C89F44-B6A0-441A-910E-9161CF1DBF67}" type="presOf" srcId="{CDFA38B0-990F-4F33-B843-300D214C4B60}" destId="{EADEACB6-0D04-4F09-B85C-B47F4367D6D0}" srcOrd="0" destOrd="0" presId="urn:microsoft.com/office/officeart/2005/8/layout/equation1"/>
    <dgm:cxn modelId="{6EB9E04F-0484-4689-89FC-D214D087AC28}" srcId="{17A160A6-11A8-42C5-8810-27A674221C5F}" destId="{5DC35C54-61F6-40D2-8DC7-9A56BFBBA3F9}" srcOrd="1" destOrd="0" parTransId="{27FC0CF1-87FF-4AE9-A691-9751CA645810}" sibTransId="{BB443CE8-7C2A-44BA-9614-9E16B050CA19}"/>
    <dgm:cxn modelId="{C621B37C-0A94-4221-A573-CE783B8C0789}" type="presOf" srcId="{0D9987FD-39EE-4DA3-AEB7-6B297E388C63}" destId="{1DE315DA-D531-410C-9AF1-3E4CF4B0AAA4}" srcOrd="0" destOrd="0" presId="urn:microsoft.com/office/officeart/2005/8/layout/equation1"/>
    <dgm:cxn modelId="{86F5C37E-1C4C-4F4E-A4D9-344DA9E4E18E}" type="presOf" srcId="{17A160A6-11A8-42C5-8810-27A674221C5F}" destId="{1281C7EC-82DB-487B-9AEB-82EBD8C6DD5E}" srcOrd="0" destOrd="0" presId="urn:microsoft.com/office/officeart/2005/8/layout/equation1"/>
    <dgm:cxn modelId="{E97F1687-098E-484B-B2E9-C286B42C1BD1}" type="presOf" srcId="{488DCC9B-A6ED-491E-86C8-55DF61107605}" destId="{2E0B1644-BE8F-49EB-953D-D0BBD6D1E69E}" srcOrd="0" destOrd="0" presId="urn:microsoft.com/office/officeart/2005/8/layout/equation1"/>
    <dgm:cxn modelId="{2B7C749D-D898-4C42-B803-A890E3172E14}" srcId="{17A160A6-11A8-42C5-8810-27A674221C5F}" destId="{0D9987FD-39EE-4DA3-AEB7-6B297E388C63}" srcOrd="3" destOrd="0" parTransId="{1F81E73B-B6E1-4C88-83E6-BFF8B7FFB9B3}" sibTransId="{3C6105C1-2E0B-49A4-BAD8-03B5608A9C8A}"/>
    <dgm:cxn modelId="{476F3FAA-3496-4223-BF71-C111BD5D5BFC}" type="presOf" srcId="{BB443CE8-7C2A-44BA-9614-9E16B050CA19}" destId="{EAD6DCC8-2108-483A-A338-4ADF4B16B772}" srcOrd="0" destOrd="0" presId="urn:microsoft.com/office/officeart/2005/8/layout/equation1"/>
    <dgm:cxn modelId="{99C88ABB-4DBA-4DC7-B866-96D28E326EC2}" type="presOf" srcId="{5DC35C54-61F6-40D2-8DC7-9A56BFBBA3F9}" destId="{2FFDFDC5-3E8F-4103-8DCC-75F137964979}" srcOrd="0" destOrd="0" presId="urn:microsoft.com/office/officeart/2005/8/layout/equation1"/>
    <dgm:cxn modelId="{4BBB07C2-BE19-4565-BC07-86A3DC5E9AFA}" srcId="{17A160A6-11A8-42C5-8810-27A674221C5F}" destId="{F9D14AD4-9202-42B2-A8D2-76329917242A}" srcOrd="0" destOrd="0" parTransId="{9842208B-C9CB-453F-9F7E-A55AA0244D02}" sibTransId="{616945EB-637E-4652-8712-A0F23678A627}"/>
    <dgm:cxn modelId="{7082EF67-ED69-4515-8652-C8BB13D27E39}" type="presParOf" srcId="{1281C7EC-82DB-487B-9AEB-82EBD8C6DD5E}" destId="{DCFA9F04-E9F2-4E8F-AAB3-115C2A10852D}" srcOrd="0" destOrd="0" presId="urn:microsoft.com/office/officeart/2005/8/layout/equation1"/>
    <dgm:cxn modelId="{28F3515B-C5BE-4C4B-A609-0A9372936F8F}" type="presParOf" srcId="{1281C7EC-82DB-487B-9AEB-82EBD8C6DD5E}" destId="{842A7EF4-9A59-4ABA-B50A-D9CEF328F7F0}" srcOrd="1" destOrd="0" presId="urn:microsoft.com/office/officeart/2005/8/layout/equation1"/>
    <dgm:cxn modelId="{5EA60198-E1FF-4A25-9E64-429CC75E5FCA}" type="presParOf" srcId="{1281C7EC-82DB-487B-9AEB-82EBD8C6DD5E}" destId="{B572D402-7766-4BDB-8288-26DFA906B00A}" srcOrd="2" destOrd="0" presId="urn:microsoft.com/office/officeart/2005/8/layout/equation1"/>
    <dgm:cxn modelId="{6E751F13-D92A-4F71-B872-B82BED26BDFA}" type="presParOf" srcId="{1281C7EC-82DB-487B-9AEB-82EBD8C6DD5E}" destId="{B350F7D7-0D38-40AA-9110-85B9D3E3E70C}" srcOrd="3" destOrd="0" presId="urn:microsoft.com/office/officeart/2005/8/layout/equation1"/>
    <dgm:cxn modelId="{66BC3555-A87E-4CB1-B2C6-9B6C082A92D1}" type="presParOf" srcId="{1281C7EC-82DB-487B-9AEB-82EBD8C6DD5E}" destId="{2FFDFDC5-3E8F-4103-8DCC-75F137964979}" srcOrd="4" destOrd="0" presId="urn:microsoft.com/office/officeart/2005/8/layout/equation1"/>
    <dgm:cxn modelId="{C858F2DB-EFCC-4183-86BD-0973FB3AEF14}" type="presParOf" srcId="{1281C7EC-82DB-487B-9AEB-82EBD8C6DD5E}" destId="{782204E1-B0E1-4197-91EC-B32C71BD21AA}" srcOrd="5" destOrd="0" presId="urn:microsoft.com/office/officeart/2005/8/layout/equation1"/>
    <dgm:cxn modelId="{EDEE5A74-F1DE-4D28-81AF-4E6039E7DA97}" type="presParOf" srcId="{1281C7EC-82DB-487B-9AEB-82EBD8C6DD5E}" destId="{EAD6DCC8-2108-483A-A338-4ADF4B16B772}" srcOrd="6" destOrd="0" presId="urn:microsoft.com/office/officeart/2005/8/layout/equation1"/>
    <dgm:cxn modelId="{F98D3A7F-6386-4C02-A73B-D303ED3CBF0C}" type="presParOf" srcId="{1281C7EC-82DB-487B-9AEB-82EBD8C6DD5E}" destId="{85575CAD-3A12-41A3-B3DA-40EAF9135E08}" srcOrd="7" destOrd="0" presId="urn:microsoft.com/office/officeart/2005/8/layout/equation1"/>
    <dgm:cxn modelId="{4537BC34-4C60-42B9-86C3-75B1F5250524}" type="presParOf" srcId="{1281C7EC-82DB-487B-9AEB-82EBD8C6DD5E}" destId="{2E0B1644-BE8F-49EB-953D-D0BBD6D1E69E}" srcOrd="8" destOrd="0" presId="urn:microsoft.com/office/officeart/2005/8/layout/equation1"/>
    <dgm:cxn modelId="{F2C51B17-A051-4542-B6B0-44E3C2824A44}" type="presParOf" srcId="{1281C7EC-82DB-487B-9AEB-82EBD8C6DD5E}" destId="{5C5A78E8-5113-41AD-8740-5B119C7F84AB}" srcOrd="9" destOrd="0" presId="urn:microsoft.com/office/officeart/2005/8/layout/equation1"/>
    <dgm:cxn modelId="{D75CE863-73A2-4FCE-A9F8-2C01D4C53FB4}" type="presParOf" srcId="{1281C7EC-82DB-487B-9AEB-82EBD8C6DD5E}" destId="{EADEACB6-0D04-4F09-B85C-B47F4367D6D0}" srcOrd="10" destOrd="0" presId="urn:microsoft.com/office/officeart/2005/8/layout/equation1"/>
    <dgm:cxn modelId="{86225625-9961-41F7-A40B-5C5133E8E017}" type="presParOf" srcId="{1281C7EC-82DB-487B-9AEB-82EBD8C6DD5E}" destId="{8F1176FE-8406-4AD9-8C2D-ABEFA227653E}" srcOrd="11" destOrd="0" presId="urn:microsoft.com/office/officeart/2005/8/layout/equation1"/>
    <dgm:cxn modelId="{AA981F6B-5EC2-48AF-A3DC-D5B1147A5C01}" type="presParOf" srcId="{1281C7EC-82DB-487B-9AEB-82EBD8C6DD5E}" destId="{1DE315DA-D531-410C-9AF1-3E4CF4B0AAA4}" srcOrd="12"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0BA4E7-B820-4A70-A57A-4E47ACBF6FE6}" type="doc">
      <dgm:prSet loTypeId="urn:microsoft.com/office/officeart/2005/8/layout/hierarchy1" loCatId="hierarchy" qsTypeId="urn:microsoft.com/office/officeart/2005/8/quickstyle/simple4" qsCatId="simple" csTypeId="urn:microsoft.com/office/officeart/2005/8/colors/accent4_3" csCatId="accent4"/>
      <dgm:spPr/>
      <dgm:t>
        <a:bodyPr/>
        <a:lstStyle/>
        <a:p>
          <a:endParaRPr lang="en-US"/>
        </a:p>
      </dgm:t>
    </dgm:pt>
    <dgm:pt modelId="{37585F0E-EE6C-43A5-B801-A6861B6EB0E0}">
      <dgm:prSet/>
      <dgm:spPr/>
      <dgm:t>
        <a:bodyPr/>
        <a:lstStyle/>
        <a:p>
          <a:r>
            <a:rPr lang="en-US"/>
            <a:t>Only </a:t>
          </a:r>
          <a:r>
            <a:rPr lang="en-US" u="sng">
              <a:hlinkClick xmlns:r="http://schemas.openxmlformats.org/officeDocument/2006/relationships" r:id="rId1"/>
            </a:rPr>
            <a:t>0.3-0.5% of the global population</a:t>
          </a:r>
          <a:r>
            <a:rPr lang="en-US"/>
            <a:t> knows how to code</a:t>
          </a:r>
        </a:p>
      </dgm:t>
    </dgm:pt>
    <dgm:pt modelId="{4E746EF9-2C68-427B-A9E3-1CF683A4449B}" type="parTrans" cxnId="{892B4F20-6556-4969-8218-28C4B94CD9BD}">
      <dgm:prSet/>
      <dgm:spPr/>
      <dgm:t>
        <a:bodyPr/>
        <a:lstStyle/>
        <a:p>
          <a:endParaRPr lang="en-US"/>
        </a:p>
      </dgm:t>
    </dgm:pt>
    <dgm:pt modelId="{F114D4F3-B35A-45F9-9A08-9674CA64483E}" type="sibTrans" cxnId="{892B4F20-6556-4969-8218-28C4B94CD9BD}">
      <dgm:prSet/>
      <dgm:spPr/>
      <dgm:t>
        <a:bodyPr/>
        <a:lstStyle/>
        <a:p>
          <a:endParaRPr lang="en-US"/>
        </a:p>
      </dgm:t>
    </dgm:pt>
    <dgm:pt modelId="{4C51103F-7EA1-4A2E-B0B2-A88B7A941872}">
      <dgm:prSet/>
      <dgm:spPr/>
      <dgm:t>
        <a:bodyPr/>
        <a:lstStyle/>
        <a:p>
          <a:r>
            <a:rPr lang="en-US"/>
            <a:t>You are in demand (even when it doesn’t feel that way. Also getting your 1</a:t>
          </a:r>
          <a:r>
            <a:rPr lang="en-US" baseline="30000"/>
            <a:t>st</a:t>
          </a:r>
          <a:r>
            <a:rPr lang="en-US"/>
            <a:t> job is the hardest)</a:t>
          </a:r>
        </a:p>
      </dgm:t>
    </dgm:pt>
    <dgm:pt modelId="{5BB308F5-D537-4452-AC0E-7F79902FC501}" type="parTrans" cxnId="{29E8FD04-D0C2-4CC4-865E-993FCDD0CEE0}">
      <dgm:prSet/>
      <dgm:spPr/>
      <dgm:t>
        <a:bodyPr/>
        <a:lstStyle/>
        <a:p>
          <a:endParaRPr lang="en-US"/>
        </a:p>
      </dgm:t>
    </dgm:pt>
    <dgm:pt modelId="{01411A4F-F445-42A3-8AD2-00A030B673E6}" type="sibTrans" cxnId="{29E8FD04-D0C2-4CC4-865E-993FCDD0CEE0}">
      <dgm:prSet/>
      <dgm:spPr/>
      <dgm:t>
        <a:bodyPr/>
        <a:lstStyle/>
        <a:p>
          <a:endParaRPr lang="en-US"/>
        </a:p>
      </dgm:t>
    </dgm:pt>
    <dgm:pt modelId="{EDC1100F-7B3D-45DE-B70A-C17E86E28166}" type="pres">
      <dgm:prSet presAssocID="{A20BA4E7-B820-4A70-A57A-4E47ACBF6FE6}" presName="hierChild1" presStyleCnt="0">
        <dgm:presLayoutVars>
          <dgm:chPref val="1"/>
          <dgm:dir/>
          <dgm:animOne val="branch"/>
          <dgm:animLvl val="lvl"/>
          <dgm:resizeHandles/>
        </dgm:presLayoutVars>
      </dgm:prSet>
      <dgm:spPr/>
    </dgm:pt>
    <dgm:pt modelId="{0AC25145-F9EA-4162-9A4A-6AA2F525D964}" type="pres">
      <dgm:prSet presAssocID="{37585F0E-EE6C-43A5-B801-A6861B6EB0E0}" presName="hierRoot1" presStyleCnt="0"/>
      <dgm:spPr/>
    </dgm:pt>
    <dgm:pt modelId="{2A916EFA-1F3A-4E45-9EEB-6EE9ECEF9C31}" type="pres">
      <dgm:prSet presAssocID="{37585F0E-EE6C-43A5-B801-A6861B6EB0E0}" presName="composite" presStyleCnt="0"/>
      <dgm:spPr/>
    </dgm:pt>
    <dgm:pt modelId="{3D67DE83-366E-430D-B774-F95615189248}" type="pres">
      <dgm:prSet presAssocID="{37585F0E-EE6C-43A5-B801-A6861B6EB0E0}" presName="background" presStyleLbl="node0" presStyleIdx="0" presStyleCnt="2"/>
      <dgm:spPr/>
    </dgm:pt>
    <dgm:pt modelId="{709F35CF-C0C4-44B2-A7BF-EA875170AC83}" type="pres">
      <dgm:prSet presAssocID="{37585F0E-EE6C-43A5-B801-A6861B6EB0E0}" presName="text" presStyleLbl="fgAcc0" presStyleIdx="0" presStyleCnt="2">
        <dgm:presLayoutVars>
          <dgm:chPref val="3"/>
        </dgm:presLayoutVars>
      </dgm:prSet>
      <dgm:spPr/>
    </dgm:pt>
    <dgm:pt modelId="{F1686B64-B9A8-4500-B198-07AAC93BF0E1}" type="pres">
      <dgm:prSet presAssocID="{37585F0E-EE6C-43A5-B801-A6861B6EB0E0}" presName="hierChild2" presStyleCnt="0"/>
      <dgm:spPr/>
    </dgm:pt>
    <dgm:pt modelId="{1034F212-E0EB-4C94-AA25-1DCE3C7AF10D}" type="pres">
      <dgm:prSet presAssocID="{4C51103F-7EA1-4A2E-B0B2-A88B7A941872}" presName="hierRoot1" presStyleCnt="0"/>
      <dgm:spPr/>
    </dgm:pt>
    <dgm:pt modelId="{F2A96AAC-E595-487F-A884-F009E72FC8CC}" type="pres">
      <dgm:prSet presAssocID="{4C51103F-7EA1-4A2E-B0B2-A88B7A941872}" presName="composite" presStyleCnt="0"/>
      <dgm:spPr/>
    </dgm:pt>
    <dgm:pt modelId="{01CA81B7-4628-4EA1-897D-E4AD521BDD64}" type="pres">
      <dgm:prSet presAssocID="{4C51103F-7EA1-4A2E-B0B2-A88B7A941872}" presName="background" presStyleLbl="node0" presStyleIdx="1" presStyleCnt="2"/>
      <dgm:spPr/>
    </dgm:pt>
    <dgm:pt modelId="{B4C8A8A1-CEDF-4C1F-A72D-302AFEA41EC5}" type="pres">
      <dgm:prSet presAssocID="{4C51103F-7EA1-4A2E-B0B2-A88B7A941872}" presName="text" presStyleLbl="fgAcc0" presStyleIdx="1" presStyleCnt="2">
        <dgm:presLayoutVars>
          <dgm:chPref val="3"/>
        </dgm:presLayoutVars>
      </dgm:prSet>
      <dgm:spPr/>
    </dgm:pt>
    <dgm:pt modelId="{2F0E89D4-B9D8-48AD-B95D-FD68BBB2C9D8}" type="pres">
      <dgm:prSet presAssocID="{4C51103F-7EA1-4A2E-B0B2-A88B7A941872}" presName="hierChild2" presStyleCnt="0"/>
      <dgm:spPr/>
    </dgm:pt>
  </dgm:ptLst>
  <dgm:cxnLst>
    <dgm:cxn modelId="{29E8FD04-D0C2-4CC4-865E-993FCDD0CEE0}" srcId="{A20BA4E7-B820-4A70-A57A-4E47ACBF6FE6}" destId="{4C51103F-7EA1-4A2E-B0B2-A88B7A941872}" srcOrd="1" destOrd="0" parTransId="{5BB308F5-D537-4452-AC0E-7F79902FC501}" sibTransId="{01411A4F-F445-42A3-8AD2-00A030B673E6}"/>
    <dgm:cxn modelId="{531FDF08-1569-4832-9F22-62EE981E5432}" type="presOf" srcId="{37585F0E-EE6C-43A5-B801-A6861B6EB0E0}" destId="{709F35CF-C0C4-44B2-A7BF-EA875170AC83}" srcOrd="0" destOrd="0" presId="urn:microsoft.com/office/officeart/2005/8/layout/hierarchy1"/>
    <dgm:cxn modelId="{4B6B2811-D39F-40A7-9C18-DC13365201E0}" type="presOf" srcId="{A20BA4E7-B820-4A70-A57A-4E47ACBF6FE6}" destId="{EDC1100F-7B3D-45DE-B70A-C17E86E28166}" srcOrd="0" destOrd="0" presId="urn:microsoft.com/office/officeart/2005/8/layout/hierarchy1"/>
    <dgm:cxn modelId="{892B4F20-6556-4969-8218-28C4B94CD9BD}" srcId="{A20BA4E7-B820-4A70-A57A-4E47ACBF6FE6}" destId="{37585F0E-EE6C-43A5-B801-A6861B6EB0E0}" srcOrd="0" destOrd="0" parTransId="{4E746EF9-2C68-427B-A9E3-1CF683A4449B}" sibTransId="{F114D4F3-B35A-45F9-9A08-9674CA64483E}"/>
    <dgm:cxn modelId="{82D3896A-77B4-4AD0-B515-6FA3A8A5B316}" type="presOf" srcId="{4C51103F-7EA1-4A2E-B0B2-A88B7A941872}" destId="{B4C8A8A1-CEDF-4C1F-A72D-302AFEA41EC5}" srcOrd="0" destOrd="0" presId="urn:microsoft.com/office/officeart/2005/8/layout/hierarchy1"/>
    <dgm:cxn modelId="{94F94FAF-1F48-4EA9-B6BB-B605DB6F6B46}" type="presParOf" srcId="{EDC1100F-7B3D-45DE-B70A-C17E86E28166}" destId="{0AC25145-F9EA-4162-9A4A-6AA2F525D964}" srcOrd="0" destOrd="0" presId="urn:microsoft.com/office/officeart/2005/8/layout/hierarchy1"/>
    <dgm:cxn modelId="{25AB878A-2FE5-4BC0-A00D-1A9E8A17BC83}" type="presParOf" srcId="{0AC25145-F9EA-4162-9A4A-6AA2F525D964}" destId="{2A916EFA-1F3A-4E45-9EEB-6EE9ECEF9C31}" srcOrd="0" destOrd="0" presId="urn:microsoft.com/office/officeart/2005/8/layout/hierarchy1"/>
    <dgm:cxn modelId="{C42DC6CF-1181-44A2-9CCC-4A0D3FEF0E5A}" type="presParOf" srcId="{2A916EFA-1F3A-4E45-9EEB-6EE9ECEF9C31}" destId="{3D67DE83-366E-430D-B774-F95615189248}" srcOrd="0" destOrd="0" presId="urn:microsoft.com/office/officeart/2005/8/layout/hierarchy1"/>
    <dgm:cxn modelId="{E07F9E8E-8735-4A58-8EB8-DAEF967A00C2}" type="presParOf" srcId="{2A916EFA-1F3A-4E45-9EEB-6EE9ECEF9C31}" destId="{709F35CF-C0C4-44B2-A7BF-EA875170AC83}" srcOrd="1" destOrd="0" presId="urn:microsoft.com/office/officeart/2005/8/layout/hierarchy1"/>
    <dgm:cxn modelId="{850416B1-8BF8-47CF-A80C-ABBE6887809C}" type="presParOf" srcId="{0AC25145-F9EA-4162-9A4A-6AA2F525D964}" destId="{F1686B64-B9A8-4500-B198-07AAC93BF0E1}" srcOrd="1" destOrd="0" presId="urn:microsoft.com/office/officeart/2005/8/layout/hierarchy1"/>
    <dgm:cxn modelId="{F3C44B55-357D-494E-ABFF-218045E375F1}" type="presParOf" srcId="{EDC1100F-7B3D-45DE-B70A-C17E86E28166}" destId="{1034F212-E0EB-4C94-AA25-1DCE3C7AF10D}" srcOrd="1" destOrd="0" presId="urn:microsoft.com/office/officeart/2005/8/layout/hierarchy1"/>
    <dgm:cxn modelId="{11F18850-8F72-42A4-9516-90F647B1FE0D}" type="presParOf" srcId="{1034F212-E0EB-4C94-AA25-1DCE3C7AF10D}" destId="{F2A96AAC-E595-487F-A884-F009E72FC8CC}" srcOrd="0" destOrd="0" presId="urn:microsoft.com/office/officeart/2005/8/layout/hierarchy1"/>
    <dgm:cxn modelId="{4816962E-0095-49F0-B5C2-12E87AEB187C}" type="presParOf" srcId="{F2A96AAC-E595-487F-A884-F009E72FC8CC}" destId="{01CA81B7-4628-4EA1-897D-E4AD521BDD64}" srcOrd="0" destOrd="0" presId="urn:microsoft.com/office/officeart/2005/8/layout/hierarchy1"/>
    <dgm:cxn modelId="{E6460AB8-B77E-4ABF-8F7C-D631908E9658}" type="presParOf" srcId="{F2A96AAC-E595-487F-A884-F009E72FC8CC}" destId="{B4C8A8A1-CEDF-4C1F-A72D-302AFEA41EC5}" srcOrd="1" destOrd="0" presId="urn:microsoft.com/office/officeart/2005/8/layout/hierarchy1"/>
    <dgm:cxn modelId="{8C6ECD72-F5AA-470B-A7E2-E6D0A60B2C91}" type="presParOf" srcId="{1034F212-E0EB-4C94-AA25-1DCE3C7AF10D}" destId="{2F0E89D4-B9D8-48AD-B95D-FD68BBB2C9D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A9F04-E9F2-4E8F-AAB3-115C2A10852D}">
      <dsp:nvSpPr>
        <dsp:cNvPr id="0" name=""/>
        <dsp:cNvSpPr/>
      </dsp:nvSpPr>
      <dsp:spPr>
        <a:xfrm>
          <a:off x="6967" y="580882"/>
          <a:ext cx="1935676" cy="19356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Taser AI</a:t>
          </a:r>
          <a:r>
            <a:rPr lang="en-US" sz="2000" kern="1200" dirty="0"/>
            <a:t>, no </a:t>
          </a:r>
          <a:r>
            <a:rPr lang="en-US" sz="1800" kern="1200" dirty="0"/>
            <a:t>transparency</a:t>
          </a:r>
        </a:p>
      </dsp:txBody>
      <dsp:txXfrm>
        <a:off x="290440" y="864355"/>
        <a:ext cx="1368730" cy="1368730"/>
      </dsp:txXfrm>
    </dsp:sp>
    <dsp:sp modelId="{B572D402-7766-4BDB-8288-26DFA906B00A}">
      <dsp:nvSpPr>
        <dsp:cNvPr id="0" name=""/>
        <dsp:cNvSpPr/>
      </dsp:nvSpPr>
      <dsp:spPr>
        <a:xfrm>
          <a:off x="2099821" y="987374"/>
          <a:ext cx="1122692" cy="1122692"/>
        </a:xfrm>
        <a:prstGeom prst="math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48634" y="1416691"/>
        <a:ext cx="825066" cy="264058"/>
      </dsp:txXfrm>
    </dsp:sp>
    <dsp:sp modelId="{2FFDFDC5-3E8F-4103-8DCC-75F137964979}">
      <dsp:nvSpPr>
        <dsp:cNvPr id="0" name=""/>
        <dsp:cNvSpPr/>
      </dsp:nvSpPr>
      <dsp:spPr>
        <a:xfrm>
          <a:off x="3379690" y="580882"/>
          <a:ext cx="1935676" cy="19356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Racial Bias in Policing &amp; Police Data </a:t>
          </a:r>
        </a:p>
      </dsp:txBody>
      <dsp:txXfrm>
        <a:off x="3663163" y="864355"/>
        <a:ext cx="1368730" cy="1368730"/>
      </dsp:txXfrm>
    </dsp:sp>
    <dsp:sp modelId="{EAD6DCC8-2108-483A-A338-4ADF4B16B772}">
      <dsp:nvSpPr>
        <dsp:cNvPr id="0" name=""/>
        <dsp:cNvSpPr/>
      </dsp:nvSpPr>
      <dsp:spPr>
        <a:xfrm>
          <a:off x="5472544" y="987374"/>
          <a:ext cx="1122692" cy="1122692"/>
        </a:xfrm>
        <a:prstGeom prst="math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621357" y="1416691"/>
        <a:ext cx="825066" cy="264058"/>
      </dsp:txXfrm>
    </dsp:sp>
    <dsp:sp modelId="{2E0B1644-BE8F-49EB-953D-D0BBD6D1E69E}">
      <dsp:nvSpPr>
        <dsp:cNvPr id="0" name=""/>
        <dsp:cNvSpPr/>
      </dsp:nvSpPr>
      <dsp:spPr>
        <a:xfrm>
          <a:off x="6752414" y="580882"/>
          <a:ext cx="1935676" cy="19356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Failure of Computer Vision on </a:t>
          </a:r>
          <a:r>
            <a:rPr lang="en-US" sz="2000" kern="1200" dirty="0" err="1"/>
            <a:t>PoC</a:t>
          </a:r>
          <a:endParaRPr lang="en-US" sz="2000" kern="1200" dirty="0"/>
        </a:p>
      </dsp:txBody>
      <dsp:txXfrm>
        <a:off x="7035887" y="864355"/>
        <a:ext cx="1368730" cy="1368730"/>
      </dsp:txXfrm>
    </dsp:sp>
    <dsp:sp modelId="{EADEACB6-0D04-4F09-B85C-B47F4367D6D0}">
      <dsp:nvSpPr>
        <dsp:cNvPr id="0" name=""/>
        <dsp:cNvSpPr/>
      </dsp:nvSpPr>
      <dsp:spPr>
        <a:xfrm>
          <a:off x="8845268" y="987374"/>
          <a:ext cx="1122692" cy="1122692"/>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8994081" y="1218649"/>
        <a:ext cx="825066" cy="660142"/>
      </dsp:txXfrm>
    </dsp:sp>
    <dsp:sp modelId="{1DE315DA-D531-410C-9AF1-3E4CF4B0AAA4}">
      <dsp:nvSpPr>
        <dsp:cNvPr id="0" name=""/>
        <dsp:cNvSpPr/>
      </dsp:nvSpPr>
      <dsp:spPr>
        <a:xfrm>
          <a:off x="10125137" y="580882"/>
          <a:ext cx="1935676" cy="19356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a:t>
          </a:r>
        </a:p>
      </dsp:txBody>
      <dsp:txXfrm>
        <a:off x="10408610" y="864355"/>
        <a:ext cx="1368730" cy="13687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7DE83-366E-430D-B774-F95615189248}">
      <dsp:nvSpPr>
        <dsp:cNvPr id="0" name=""/>
        <dsp:cNvSpPr/>
      </dsp:nvSpPr>
      <dsp:spPr>
        <a:xfrm>
          <a:off x="1283" y="408925"/>
          <a:ext cx="4505585" cy="2861046"/>
        </a:xfrm>
        <a:prstGeom prst="roundRect">
          <a:avLst>
            <a:gd name="adj" fmla="val 10000"/>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09F35CF-C0C4-44B2-A7BF-EA875170AC83}">
      <dsp:nvSpPr>
        <dsp:cNvPr id="0" name=""/>
        <dsp:cNvSpPr/>
      </dsp:nvSpPr>
      <dsp:spPr>
        <a:xfrm>
          <a:off x="501904" y="884515"/>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Only </a:t>
          </a:r>
          <a:r>
            <a:rPr lang="en-US" sz="3400" u="sng" kern="1200">
              <a:hlinkClick xmlns:r="http://schemas.openxmlformats.org/officeDocument/2006/relationships" r:id="rId1"/>
            </a:rPr>
            <a:t>0.3-0.5% of the global population</a:t>
          </a:r>
          <a:r>
            <a:rPr lang="en-US" sz="3400" kern="1200"/>
            <a:t> knows how to code</a:t>
          </a:r>
        </a:p>
      </dsp:txBody>
      <dsp:txXfrm>
        <a:off x="585701" y="968312"/>
        <a:ext cx="4337991" cy="2693452"/>
      </dsp:txXfrm>
    </dsp:sp>
    <dsp:sp modelId="{01CA81B7-4628-4EA1-897D-E4AD521BDD64}">
      <dsp:nvSpPr>
        <dsp:cNvPr id="0" name=""/>
        <dsp:cNvSpPr/>
      </dsp:nvSpPr>
      <dsp:spPr>
        <a:xfrm>
          <a:off x="5508110" y="408925"/>
          <a:ext cx="4505585" cy="2861046"/>
        </a:xfrm>
        <a:prstGeom prst="roundRect">
          <a:avLst>
            <a:gd name="adj" fmla="val 10000"/>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4C8A8A1-CEDF-4C1F-A72D-302AFEA41EC5}">
      <dsp:nvSpPr>
        <dsp:cNvPr id="0" name=""/>
        <dsp:cNvSpPr/>
      </dsp:nvSpPr>
      <dsp:spPr>
        <a:xfrm>
          <a:off x="6008730" y="884515"/>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You are in demand (even when it doesn’t feel that way. Also getting your 1</a:t>
          </a:r>
          <a:r>
            <a:rPr lang="en-US" sz="3400" kern="1200" baseline="30000"/>
            <a:t>st</a:t>
          </a:r>
          <a:r>
            <a:rPr lang="en-US" sz="3400" kern="1200"/>
            <a:t> job is the hardest)</a:t>
          </a:r>
        </a:p>
      </dsp:txBody>
      <dsp:txXfrm>
        <a:off x="6092527" y="968312"/>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35C2E-4B98-471A-8EE9-F7CE0A5FA8DD}" type="datetimeFigureOut">
              <a:rPr lang="en-US" smtClean="0"/>
              <a:t>12/4/2017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C9F67D-49AD-4762-8EA4-00EA7CA37FAF}" type="slidenum">
              <a:rPr lang="en-US" smtClean="0"/>
              <a:t>‹#›</a:t>
            </a:fld>
            <a:endParaRPr lang="en-US"/>
          </a:p>
        </p:txBody>
      </p:sp>
    </p:spTree>
    <p:extLst>
      <p:ext uri="{BB962C8B-B14F-4D97-AF65-F5344CB8AC3E}">
        <p14:creationId xmlns:p14="http://schemas.microsoft.com/office/powerpoint/2010/main" val="225280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ired.com/2014/03/harris-stingray-nd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a:t>
            </a:r>
            <a:r>
              <a:rPr lang="en-US" sz="1200" b="0" i="0" u="none" strike="noStrike" kern="1200" dirty="0">
                <a:solidFill>
                  <a:schemeClr val="tx1"/>
                </a:solidFill>
                <a:effectLst/>
                <a:latin typeface="+mn-lt"/>
                <a:ea typeface="+mn-ea"/>
                <a:cs typeface="+mn-cs"/>
                <a:hlinkClick r:id="rId3"/>
              </a:rPr>
              <a:t>Nondisclosure agreements</a:t>
            </a:r>
            <a:r>
              <a:rPr lang="en-US" sz="1200" b="0" i="0" kern="1200" dirty="0">
                <a:solidFill>
                  <a:schemeClr val="tx1"/>
                </a:solidFill>
                <a:effectLst/>
                <a:latin typeface="+mn-lt"/>
                <a:ea typeface="+mn-ea"/>
                <a:cs typeface="+mn-cs"/>
              </a:rPr>
              <a:t> allow private companies like Taser to defend their proprietary computing systems from public scrutiny, Joh explained. “Typically we think we have oversight into what police can do,” said Joh. “Now we have third-party intermediary, they have a kind of privacy shield, they’re not subject to state public record laws, and they have departments sign contracts that they are going to keep this secret.”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Quote: Crime reporting, contact cards, and arrest rates are not neutral</a:t>
            </a:r>
            <a:endParaRPr lang="en-US" dirty="0"/>
          </a:p>
        </p:txBody>
      </p:sp>
      <p:sp>
        <p:nvSpPr>
          <p:cNvPr id="4" name="Slide Number Placeholder 3"/>
          <p:cNvSpPr>
            <a:spLocks noGrp="1"/>
          </p:cNvSpPr>
          <p:nvPr>
            <p:ph type="sldNum" sz="quarter" idx="10"/>
          </p:nvPr>
        </p:nvSpPr>
        <p:spPr/>
        <p:txBody>
          <a:bodyPr/>
          <a:lstStyle/>
          <a:p>
            <a:fld id="{4F32AC24-D461-42D3-B2D6-69C63575525E}" type="slidenum">
              <a:rPr lang="en-US" smtClean="0"/>
              <a:t>13</a:t>
            </a:fld>
            <a:endParaRPr lang="en-US"/>
          </a:p>
        </p:txBody>
      </p:sp>
    </p:spTree>
    <p:extLst>
      <p:ext uri="{BB962C8B-B14F-4D97-AF65-F5344CB8AC3E}">
        <p14:creationId xmlns:p14="http://schemas.microsoft.com/office/powerpoint/2010/main" val="4053355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CC8F-6E5A-4A32-BCF3-558E6F6DB6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3B0C0C-7F80-4EB7-92A1-6889F52563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499DF8-C163-48C3-BF50-F9DE4197206C}"/>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5" name="Footer Placeholder 4">
            <a:extLst>
              <a:ext uri="{FF2B5EF4-FFF2-40B4-BE49-F238E27FC236}">
                <a16:creationId xmlns:a16="http://schemas.microsoft.com/office/drawing/2014/main" id="{BFDCF32C-A719-4763-82AE-89E5C846C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36CBA-0ABB-4E8B-8D08-5AB5180FBEBE}"/>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2627117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4F4D-C010-4F53-9733-3F47ECC02B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D9343F-044B-4772-92C8-F07E0249FB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3AB34-B459-446D-96D8-5FE0AF9D784E}"/>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5" name="Footer Placeholder 4">
            <a:extLst>
              <a:ext uri="{FF2B5EF4-FFF2-40B4-BE49-F238E27FC236}">
                <a16:creationId xmlns:a16="http://schemas.microsoft.com/office/drawing/2014/main" id="{E0328BA6-00F1-4E9E-81FE-0D21BF8F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9AA07-6A14-4431-B248-718255E8E9A6}"/>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3651137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F9982-740C-4EF3-AAB6-A3B107C75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98F947-07D3-4E70-9290-6BFC703142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4A791-A0A6-4213-8C0E-C74D34DFDCEE}"/>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5" name="Footer Placeholder 4">
            <a:extLst>
              <a:ext uri="{FF2B5EF4-FFF2-40B4-BE49-F238E27FC236}">
                <a16:creationId xmlns:a16="http://schemas.microsoft.com/office/drawing/2014/main" id="{786DC9EC-99DC-4E24-AA21-403B12FCFE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B0F93-BA0C-457F-ADDA-66CB2AC6384E}"/>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684153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6727600"/>
            <a:ext cx="12192000" cy="130400"/>
          </a:xfrm>
          <a:prstGeom prst="rect">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24903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C07B2-02F2-4559-B5DD-744F9CA69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AB5350-AAD5-437A-9098-97542495AC9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4F2DC-4387-40B1-9986-07182EDD2E09}"/>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5" name="Footer Placeholder 4">
            <a:extLst>
              <a:ext uri="{FF2B5EF4-FFF2-40B4-BE49-F238E27FC236}">
                <a16:creationId xmlns:a16="http://schemas.microsoft.com/office/drawing/2014/main" id="{844A1C92-8347-41B3-BECA-9460D4047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7C207-A51F-4328-B365-E54132F51435}"/>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171078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8E7BE-F92F-4F95-9876-E0CD385F0E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A9000-EA94-40A2-A9F6-D8CF7CA5D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BA0DA5-DE34-4229-8175-9715FD8AC9D2}"/>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5" name="Footer Placeholder 4">
            <a:extLst>
              <a:ext uri="{FF2B5EF4-FFF2-40B4-BE49-F238E27FC236}">
                <a16:creationId xmlns:a16="http://schemas.microsoft.com/office/drawing/2014/main" id="{A26C8A26-1A9A-4D06-B184-F4AA14DAFE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B6BC1-15C5-4A1E-A034-C6582FA9EE6C}"/>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1804551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7941-0948-4B30-8A16-506CB9F2F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C0786-BAD2-497C-8AC3-B5537E712C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1E2C85-41E3-4B41-9E90-D6DBB8D1C3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CC95BF-833F-4740-BD4D-55D69B8A0133}"/>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6" name="Footer Placeholder 5">
            <a:extLst>
              <a:ext uri="{FF2B5EF4-FFF2-40B4-BE49-F238E27FC236}">
                <a16:creationId xmlns:a16="http://schemas.microsoft.com/office/drawing/2014/main" id="{BE2114D3-F44E-42A9-89EE-C9B85D035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088F7-7A64-45CB-ABD6-5D71D9023507}"/>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163733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5657-F94B-43E2-B26E-79697CA2D6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A59C63-3985-4954-B648-F0690D143C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DC6071-CF95-42C5-8CA7-499809DC99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0D7740-4244-4C02-BE6A-738F053E63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E1AADF-4B8B-47B6-B109-E7AEECCC82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BED7DD-2561-486C-ABF4-DA174E49BE6E}"/>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8" name="Footer Placeholder 7">
            <a:extLst>
              <a:ext uri="{FF2B5EF4-FFF2-40B4-BE49-F238E27FC236}">
                <a16:creationId xmlns:a16="http://schemas.microsoft.com/office/drawing/2014/main" id="{9EDE4262-FC79-48A1-9FE9-8DEF83A936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85A576-2D09-4F53-9B29-22DF543FA89B}"/>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1998371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A3D2-5B74-487C-A2C9-20C2C80465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23B501-6338-4458-A19B-F13AA99E682B}"/>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4" name="Footer Placeholder 3">
            <a:extLst>
              <a:ext uri="{FF2B5EF4-FFF2-40B4-BE49-F238E27FC236}">
                <a16:creationId xmlns:a16="http://schemas.microsoft.com/office/drawing/2014/main" id="{117C5A5C-0072-46A1-93F6-0DAB890A17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E4BA01-59E8-44B9-840B-201A56E7A8BE}"/>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2675358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739A49-5E1B-4409-9C3A-621ECD782086}"/>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3" name="Footer Placeholder 2">
            <a:extLst>
              <a:ext uri="{FF2B5EF4-FFF2-40B4-BE49-F238E27FC236}">
                <a16:creationId xmlns:a16="http://schemas.microsoft.com/office/drawing/2014/main" id="{AE158EA3-7706-4A53-A31C-A07F8ED582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AC5C72-5BEF-442C-A3E3-CC8A42814F1B}"/>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2837451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8F9B-C4B1-41BC-83FB-0E0E2A65D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240F9F-758F-4B6E-A519-FA8A05C2C4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8CE79B-6AB2-4CF3-BCDE-1F05B9217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2B4A24-133F-4D96-AFC4-75FF49759759}"/>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6" name="Footer Placeholder 5">
            <a:extLst>
              <a:ext uri="{FF2B5EF4-FFF2-40B4-BE49-F238E27FC236}">
                <a16:creationId xmlns:a16="http://schemas.microsoft.com/office/drawing/2014/main" id="{8DBAB5A7-85A4-4C0F-95B9-8487A6ECD6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8A9608-53D5-4688-9797-A7514755B364}"/>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148532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99EC-8E5D-42F7-B30F-0297CD46D4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4CB268-61F5-40BE-9AAF-6781A0B31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203F2F-AE48-4836-8B6C-BBC7E1801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699495-4F20-492D-952D-84610A642244}"/>
              </a:ext>
            </a:extLst>
          </p:cNvPr>
          <p:cNvSpPr>
            <a:spLocks noGrp="1"/>
          </p:cNvSpPr>
          <p:nvPr>
            <p:ph type="dt" sz="half" idx="10"/>
          </p:nvPr>
        </p:nvSpPr>
        <p:spPr/>
        <p:txBody>
          <a:bodyPr/>
          <a:lstStyle/>
          <a:p>
            <a:fld id="{9B66CFBD-C3DE-4361-905F-6B6DA32FE64F}" type="datetimeFigureOut">
              <a:rPr lang="en-US" smtClean="0"/>
              <a:t>12/4/2017</a:t>
            </a:fld>
            <a:endParaRPr lang="en-US"/>
          </a:p>
        </p:txBody>
      </p:sp>
      <p:sp>
        <p:nvSpPr>
          <p:cNvPr id="6" name="Footer Placeholder 5">
            <a:extLst>
              <a:ext uri="{FF2B5EF4-FFF2-40B4-BE49-F238E27FC236}">
                <a16:creationId xmlns:a16="http://schemas.microsoft.com/office/drawing/2014/main" id="{8A9E65DA-EE2E-45B3-B684-625A6A3E41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85C7F9-BBD1-4354-B96F-A802882D22B0}"/>
              </a:ext>
            </a:extLst>
          </p:cNvPr>
          <p:cNvSpPr>
            <a:spLocks noGrp="1"/>
          </p:cNvSpPr>
          <p:nvPr>
            <p:ph type="sldNum" sz="quarter" idx="12"/>
          </p:nvPr>
        </p:nvSpPr>
        <p:spPr/>
        <p:txBody>
          <a:bodyPr/>
          <a:lstStyle/>
          <a:p>
            <a:fld id="{7557735E-34C2-4392-8A5A-3E2B6300EDAA}" type="slidenum">
              <a:rPr lang="en-US" smtClean="0"/>
              <a:t>‹#›</a:t>
            </a:fld>
            <a:endParaRPr lang="en-US"/>
          </a:p>
        </p:txBody>
      </p:sp>
    </p:spTree>
    <p:extLst>
      <p:ext uri="{BB962C8B-B14F-4D97-AF65-F5344CB8AC3E}">
        <p14:creationId xmlns:p14="http://schemas.microsoft.com/office/powerpoint/2010/main" val="82886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EF9353-B78D-4A66-98B4-DD8285831B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69A73-CD15-40EE-B603-6CAB8B1949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155EE-2B67-444D-9F59-A45473E6EC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6CFBD-C3DE-4361-905F-6B6DA32FE64F}" type="datetimeFigureOut">
              <a:rPr lang="en-US" smtClean="0"/>
              <a:t>12/4/2017</a:t>
            </a:fld>
            <a:endParaRPr lang="en-US"/>
          </a:p>
        </p:txBody>
      </p:sp>
      <p:sp>
        <p:nvSpPr>
          <p:cNvPr id="5" name="Footer Placeholder 4">
            <a:extLst>
              <a:ext uri="{FF2B5EF4-FFF2-40B4-BE49-F238E27FC236}">
                <a16:creationId xmlns:a16="http://schemas.microsoft.com/office/drawing/2014/main" id="{8E3A4DFF-D943-43C8-8779-47D151F1F7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5FA357-197A-4D22-A6A2-078240120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57735E-34C2-4392-8A5A-3E2B6300EDAA}" type="slidenum">
              <a:rPr lang="en-US" smtClean="0"/>
              <a:t>‹#›</a:t>
            </a:fld>
            <a:endParaRPr lang="en-US"/>
          </a:p>
        </p:txBody>
      </p:sp>
    </p:spTree>
    <p:extLst>
      <p:ext uri="{BB962C8B-B14F-4D97-AF65-F5344CB8AC3E}">
        <p14:creationId xmlns:p14="http://schemas.microsoft.com/office/powerpoint/2010/main" val="1610235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jewishvirtuallibrary.org/jsource/Holocaust/gastoc.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9"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8507D44-3E00-487C-8277-9382588194C8}"/>
              </a:ext>
            </a:extLst>
          </p:cNvPr>
          <p:cNvSpPr>
            <a:spLocks noGrp="1"/>
          </p:cNvSpPr>
          <p:nvPr>
            <p:ph type="ctrTitle"/>
          </p:nvPr>
        </p:nvSpPr>
        <p:spPr>
          <a:xfrm>
            <a:off x="1524000" y="2776538"/>
            <a:ext cx="9144000" cy="1381188"/>
          </a:xfrm>
        </p:spPr>
        <p:txBody>
          <a:bodyPr anchor="ctr">
            <a:normAutofit/>
          </a:bodyPr>
          <a:lstStyle/>
          <a:p>
            <a:r>
              <a:rPr lang="en-US" sz="4000">
                <a:solidFill>
                  <a:schemeClr val="bg2"/>
                </a:solidFill>
              </a:rPr>
              <a:t>Ethics and Data Science</a:t>
            </a:r>
          </a:p>
        </p:txBody>
      </p:sp>
      <p:sp>
        <p:nvSpPr>
          <p:cNvPr id="3" name="Subtitle 2">
            <a:extLst>
              <a:ext uri="{FF2B5EF4-FFF2-40B4-BE49-F238E27FC236}">
                <a16:creationId xmlns:a16="http://schemas.microsoft.com/office/drawing/2014/main" id="{B0E08F16-6465-4273-81AE-1A6590E71D83}"/>
              </a:ext>
            </a:extLst>
          </p:cNvPr>
          <p:cNvSpPr>
            <a:spLocks noGrp="1"/>
          </p:cNvSpPr>
          <p:nvPr>
            <p:ph type="subTitle" idx="1"/>
          </p:nvPr>
        </p:nvSpPr>
        <p:spPr>
          <a:xfrm>
            <a:off x="1524000" y="4495800"/>
            <a:ext cx="9144000" cy="762000"/>
          </a:xfrm>
        </p:spPr>
        <p:txBody>
          <a:bodyPr>
            <a:normAutofit/>
          </a:bodyPr>
          <a:lstStyle/>
          <a:p>
            <a:r>
              <a:rPr lang="en-US" sz="1800" dirty="0"/>
              <a:t>It matters.</a:t>
            </a:r>
          </a:p>
        </p:txBody>
      </p:sp>
    </p:spTree>
    <p:extLst>
      <p:ext uri="{BB962C8B-B14F-4D97-AF65-F5344CB8AC3E}">
        <p14:creationId xmlns:p14="http://schemas.microsoft.com/office/powerpoint/2010/main" val="1959385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0EF3452-A0F5-4EF2-9E7A-3E20E5680812}"/>
              </a:ext>
            </a:extLst>
          </p:cNvPr>
          <p:cNvPicPr>
            <a:picLocks noChangeAspect="1"/>
          </p:cNvPicPr>
          <p:nvPr/>
        </p:nvPicPr>
        <p:blipFill>
          <a:blip r:embed="rId2"/>
          <a:stretch>
            <a:fillRect/>
          </a:stretch>
        </p:blipFill>
        <p:spPr>
          <a:xfrm>
            <a:off x="5608110" y="878073"/>
            <a:ext cx="5614835" cy="1880970"/>
          </a:xfrm>
          <a:prstGeom prst="rect">
            <a:avLst/>
          </a:prstGeom>
          <a:effectLst/>
        </p:spPr>
      </p:pic>
      <p:sp>
        <p:nvSpPr>
          <p:cNvPr id="3" name="Content Placeholder 2">
            <a:extLst>
              <a:ext uri="{FF2B5EF4-FFF2-40B4-BE49-F238E27FC236}">
                <a16:creationId xmlns:a16="http://schemas.microsoft.com/office/drawing/2014/main" id="{CFE9B299-788B-4FAE-9E1D-AE3B94893C47}"/>
              </a:ext>
            </a:extLst>
          </p:cNvPr>
          <p:cNvSpPr>
            <a:spLocks noGrp="1"/>
          </p:cNvSpPr>
          <p:nvPr>
            <p:ph idx="1"/>
          </p:nvPr>
        </p:nvSpPr>
        <p:spPr>
          <a:xfrm>
            <a:off x="378574" y="1281771"/>
            <a:ext cx="3985646" cy="3913500"/>
          </a:xfrm>
        </p:spPr>
        <p:txBody>
          <a:bodyPr>
            <a:noAutofit/>
          </a:bodyPr>
          <a:lstStyle/>
          <a:p>
            <a:r>
              <a:rPr lang="en-US" sz="2400" dirty="0"/>
              <a:t>System for restaurant reviews ranked Mexican restaurants lower, because word embeddings had negative connotations with “Mexican”</a:t>
            </a:r>
          </a:p>
          <a:p>
            <a:r>
              <a:rPr lang="en-US" sz="2400" dirty="0"/>
              <a:t>Word embeddings improve web search results.  What if searching for “grad student neural networks” more likely to return male names?</a:t>
            </a:r>
          </a:p>
          <a:p>
            <a:endParaRPr lang="en-US" sz="2400" dirty="0"/>
          </a:p>
        </p:txBody>
      </p:sp>
      <p:pic>
        <p:nvPicPr>
          <p:cNvPr id="5" name="Picture 4">
            <a:extLst>
              <a:ext uri="{FF2B5EF4-FFF2-40B4-BE49-F238E27FC236}">
                <a16:creationId xmlns:a16="http://schemas.microsoft.com/office/drawing/2014/main" id="{5036DB56-DA13-472E-B414-5376AFF8574F}"/>
              </a:ext>
            </a:extLst>
          </p:cNvPr>
          <p:cNvPicPr>
            <a:picLocks noChangeAspect="1"/>
          </p:cNvPicPr>
          <p:nvPr/>
        </p:nvPicPr>
        <p:blipFill>
          <a:blip r:embed="rId3"/>
          <a:stretch>
            <a:fillRect/>
          </a:stretch>
        </p:blipFill>
        <p:spPr>
          <a:xfrm>
            <a:off x="5608110" y="3152484"/>
            <a:ext cx="5824840" cy="2607977"/>
          </a:xfrm>
          <a:prstGeom prst="rect">
            <a:avLst/>
          </a:prstGeom>
        </p:spPr>
      </p:pic>
    </p:spTree>
    <p:extLst>
      <p:ext uri="{BB962C8B-B14F-4D97-AF65-F5344CB8AC3E}">
        <p14:creationId xmlns:p14="http://schemas.microsoft.com/office/powerpoint/2010/main" val="76198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4" name="Picture 3"/>
          <p:cNvPicPr>
            <a:picLocks noChangeAspect="1"/>
          </p:cNvPicPr>
          <p:nvPr/>
        </p:nvPicPr>
        <p:blipFill rotWithShape="1">
          <a:blip r:embed="rId2"/>
          <a:srcRect l="885" r="14687" b="3"/>
          <a:stretch/>
        </p:blipFill>
        <p:spPr>
          <a:xfrm>
            <a:off x="5276088" y="640082"/>
            <a:ext cx="6276250" cy="5577838"/>
          </a:xfrm>
          <a:prstGeom prst="rect">
            <a:avLst/>
          </a:prstGeom>
          <a:effectLst/>
        </p:spPr>
      </p:pic>
      <p:sp>
        <p:nvSpPr>
          <p:cNvPr id="3" name="Content Placeholder 2"/>
          <p:cNvSpPr>
            <a:spLocks noGrp="1"/>
          </p:cNvSpPr>
          <p:nvPr>
            <p:ph idx="1"/>
          </p:nvPr>
        </p:nvSpPr>
        <p:spPr>
          <a:xfrm>
            <a:off x="123886" y="2212258"/>
            <a:ext cx="4371422" cy="4005663"/>
          </a:xfrm>
        </p:spPr>
        <p:txBody>
          <a:bodyPr>
            <a:normAutofit/>
          </a:bodyPr>
          <a:lstStyle/>
          <a:p>
            <a:r>
              <a:rPr lang="en-US" sz="2400" dirty="0">
                <a:solidFill>
                  <a:schemeClr val="bg1"/>
                </a:solidFill>
              </a:rPr>
              <a:t>Father </a:t>
            </a:r>
            <a:r>
              <a:rPr lang="en-US" sz="2400" dirty="0">
                <a:solidFill>
                  <a:schemeClr val="bg1"/>
                </a:solidFill>
                <a:sym typeface="Wingdings" panose="05000000000000000000" pitchFamily="2" charset="2"/>
              </a:rPr>
              <a:t> Doctor :: </a:t>
            </a:r>
          </a:p>
          <a:p>
            <a:pPr marL="0" indent="0">
              <a:buNone/>
            </a:pPr>
            <a:r>
              <a:rPr lang="en-US" sz="2400" dirty="0">
                <a:solidFill>
                  <a:schemeClr val="bg1"/>
                </a:solidFill>
                <a:sym typeface="Wingdings" panose="05000000000000000000" pitchFamily="2" charset="2"/>
              </a:rPr>
              <a:t>   Mother  Nurse</a:t>
            </a:r>
          </a:p>
          <a:p>
            <a:pPr marL="0" indent="0">
              <a:buNone/>
            </a:pPr>
            <a:endParaRPr lang="en-US" sz="2400" dirty="0">
              <a:solidFill>
                <a:schemeClr val="bg1"/>
              </a:solidFill>
            </a:endParaRPr>
          </a:p>
          <a:p>
            <a:r>
              <a:rPr lang="en-US" sz="2400" dirty="0">
                <a:solidFill>
                  <a:schemeClr val="bg1"/>
                </a:solidFill>
              </a:rPr>
              <a:t>Man </a:t>
            </a:r>
            <a:r>
              <a:rPr lang="en-US" sz="2400" dirty="0">
                <a:solidFill>
                  <a:schemeClr val="bg1"/>
                </a:solidFill>
                <a:sym typeface="Wingdings" panose="05000000000000000000" pitchFamily="2" charset="2"/>
              </a:rPr>
              <a:t> Computer Programmer :: Woman  Homemaker</a:t>
            </a:r>
          </a:p>
          <a:p>
            <a:endParaRPr lang="en-US" sz="2400" dirty="0">
              <a:solidFill>
                <a:schemeClr val="bg1"/>
              </a:solidFill>
              <a:sym typeface="Wingdings" panose="05000000000000000000" pitchFamily="2" charset="2"/>
            </a:endParaRPr>
          </a:p>
          <a:p>
            <a:endParaRPr lang="en-US" sz="2400" dirty="0">
              <a:solidFill>
                <a:schemeClr val="bg1"/>
              </a:solidFill>
              <a:sym typeface="Wingdings" panose="05000000000000000000" pitchFamily="2" charset="2"/>
            </a:endParaRPr>
          </a:p>
          <a:p>
            <a:endParaRPr lang="en-US" sz="2400" dirty="0">
              <a:solidFill>
                <a:schemeClr val="bg1"/>
              </a:solidFill>
            </a:endParaRPr>
          </a:p>
        </p:txBody>
      </p:sp>
    </p:spTree>
    <p:extLst>
      <p:ext uri="{BB962C8B-B14F-4D97-AF65-F5344CB8AC3E}">
        <p14:creationId xmlns:p14="http://schemas.microsoft.com/office/powerpoint/2010/main" val="334995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87C59-BDC2-4142-9843-AE26A91DC93E}"/>
              </a:ext>
            </a:extLst>
          </p:cNvPr>
          <p:cNvPicPr>
            <a:picLocks noChangeAspect="1"/>
          </p:cNvPicPr>
          <p:nvPr/>
        </p:nvPicPr>
        <p:blipFill>
          <a:blip r:embed="rId2"/>
          <a:stretch>
            <a:fillRect/>
          </a:stretch>
        </p:blipFill>
        <p:spPr>
          <a:xfrm>
            <a:off x="196470" y="4482453"/>
            <a:ext cx="8659936" cy="2095350"/>
          </a:xfrm>
          <a:prstGeom prst="rect">
            <a:avLst/>
          </a:prstGeom>
        </p:spPr>
      </p:pic>
      <p:sp>
        <p:nvSpPr>
          <p:cNvPr id="5" name="Title 1">
            <a:extLst>
              <a:ext uri="{FF2B5EF4-FFF2-40B4-BE49-F238E27FC236}">
                <a16:creationId xmlns:a16="http://schemas.microsoft.com/office/drawing/2014/main" id="{7C8CE679-F07F-4913-ACD9-40EC7D19DD20}"/>
              </a:ext>
            </a:extLst>
          </p:cNvPr>
          <p:cNvSpPr txBox="1">
            <a:spLocks/>
          </p:cNvSpPr>
          <p:nvPr/>
        </p:nvSpPr>
        <p:spPr>
          <a:xfrm>
            <a:off x="362844" y="450543"/>
            <a:ext cx="11360800" cy="763600"/>
          </a:xfrm>
          <a:prstGeom prst="rect">
            <a:avLst/>
          </a:prstGeom>
        </p:spPr>
        <p:txBody>
          <a:bodyPr vert="horz" lIns="91425" tIns="91425" rIns="91425" bIns="91425" rtlCol="0" anchor="t" anchorCtr="0">
            <a:normAutofit fontScale="97500" lnSpcReduction="10000"/>
          </a:bodyPr>
          <a:lstStyle>
            <a:lvl1pPr lvl="0" algn="l" defTabSz="914400" rtl="0" eaLnBrk="1" latinLnBrk="0" hangingPunct="1">
              <a:lnSpc>
                <a:spcPct val="90000"/>
              </a:lnSpc>
              <a:spcBef>
                <a:spcPts val="0"/>
              </a:spcBef>
              <a:buNone/>
              <a:defRPr sz="4400" kern="1200">
                <a:solidFill>
                  <a:schemeClr val="tx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a:t>Bias in AI: offensive to tragic</a:t>
            </a:r>
          </a:p>
        </p:txBody>
      </p:sp>
      <p:pic>
        <p:nvPicPr>
          <p:cNvPr id="6" name="Picture 5">
            <a:extLst>
              <a:ext uri="{FF2B5EF4-FFF2-40B4-BE49-F238E27FC236}">
                <a16:creationId xmlns:a16="http://schemas.microsoft.com/office/drawing/2014/main" id="{A68A8FD9-3AF8-43C7-829D-0F8F2BE2D804}"/>
              </a:ext>
            </a:extLst>
          </p:cNvPr>
          <p:cNvPicPr>
            <a:picLocks noChangeAspect="1"/>
          </p:cNvPicPr>
          <p:nvPr/>
        </p:nvPicPr>
        <p:blipFill>
          <a:blip r:embed="rId3"/>
          <a:stretch>
            <a:fillRect/>
          </a:stretch>
        </p:blipFill>
        <p:spPr>
          <a:xfrm>
            <a:off x="8406772" y="138783"/>
            <a:ext cx="3604466" cy="4182960"/>
          </a:xfrm>
          <a:prstGeom prst="rect">
            <a:avLst/>
          </a:prstGeom>
        </p:spPr>
      </p:pic>
      <p:sp>
        <p:nvSpPr>
          <p:cNvPr id="7" name="TextBox 6">
            <a:extLst>
              <a:ext uri="{FF2B5EF4-FFF2-40B4-BE49-F238E27FC236}">
                <a16:creationId xmlns:a16="http://schemas.microsoft.com/office/drawing/2014/main" id="{9D6F7BE3-4D73-40E3-9BFB-DA7CC76AC653}"/>
              </a:ext>
            </a:extLst>
          </p:cNvPr>
          <p:cNvSpPr txBox="1"/>
          <p:nvPr/>
        </p:nvSpPr>
        <p:spPr>
          <a:xfrm>
            <a:off x="10323096" y="3860078"/>
            <a:ext cx="2319688" cy="461665"/>
          </a:xfrm>
          <a:prstGeom prst="rect">
            <a:avLst/>
          </a:prstGeom>
          <a:noFill/>
        </p:spPr>
        <p:txBody>
          <a:bodyPr wrap="square" rtlCol="0">
            <a:spAutoFit/>
          </a:bodyPr>
          <a:lstStyle/>
          <a:p>
            <a:r>
              <a:rPr lang="en-US" sz="2400" b="1" dirty="0">
                <a:solidFill>
                  <a:schemeClr val="bg1"/>
                </a:solidFill>
              </a:rPr>
              <a:t>Abe Gong</a:t>
            </a:r>
          </a:p>
        </p:txBody>
      </p:sp>
      <p:pic>
        <p:nvPicPr>
          <p:cNvPr id="8" name="Picture 7">
            <a:extLst>
              <a:ext uri="{FF2B5EF4-FFF2-40B4-BE49-F238E27FC236}">
                <a16:creationId xmlns:a16="http://schemas.microsoft.com/office/drawing/2014/main" id="{9A149615-F05B-402D-82B0-8B6420D03058}"/>
              </a:ext>
            </a:extLst>
          </p:cNvPr>
          <p:cNvPicPr>
            <a:picLocks noChangeAspect="1"/>
          </p:cNvPicPr>
          <p:nvPr/>
        </p:nvPicPr>
        <p:blipFill>
          <a:blip r:embed="rId4"/>
          <a:stretch>
            <a:fillRect/>
          </a:stretch>
        </p:blipFill>
        <p:spPr>
          <a:xfrm>
            <a:off x="128570" y="1807143"/>
            <a:ext cx="8103776" cy="2514600"/>
          </a:xfrm>
          <a:prstGeom prst="rect">
            <a:avLst/>
          </a:prstGeom>
        </p:spPr>
      </p:pic>
    </p:spTree>
    <p:extLst>
      <p:ext uri="{BB962C8B-B14F-4D97-AF65-F5344CB8AC3E}">
        <p14:creationId xmlns:p14="http://schemas.microsoft.com/office/powerpoint/2010/main" val="138754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FACEFA-FC80-449C-A33E-731518042B0D}"/>
              </a:ext>
            </a:extLst>
          </p:cNvPr>
          <p:cNvPicPr>
            <a:picLocks noChangeAspect="1"/>
          </p:cNvPicPr>
          <p:nvPr/>
        </p:nvPicPr>
        <p:blipFill>
          <a:blip r:embed="rId3"/>
          <a:stretch>
            <a:fillRect/>
          </a:stretch>
        </p:blipFill>
        <p:spPr>
          <a:xfrm>
            <a:off x="122030" y="110948"/>
            <a:ext cx="6446074" cy="2492038"/>
          </a:xfrm>
          <a:prstGeom prst="rect">
            <a:avLst/>
          </a:prstGeom>
          <a:ln>
            <a:noFill/>
          </a:ln>
          <a:effectLst>
            <a:outerShdw blurRad="292100" dist="139700" dir="2700000" algn="tl" rotWithShape="0">
              <a:srgbClr val="333333">
                <a:alpha val="65000"/>
              </a:srgbClr>
            </a:outerShdw>
          </a:effectLst>
        </p:spPr>
      </p:pic>
      <p:graphicFrame>
        <p:nvGraphicFramePr>
          <p:cNvPr id="10" name="Diagram 9">
            <a:extLst>
              <a:ext uri="{FF2B5EF4-FFF2-40B4-BE49-F238E27FC236}">
                <a16:creationId xmlns:a16="http://schemas.microsoft.com/office/drawing/2014/main" id="{8739BE4F-B1ED-4D1D-8345-AC2EAF449514}"/>
              </a:ext>
            </a:extLst>
          </p:cNvPr>
          <p:cNvGraphicFramePr/>
          <p:nvPr>
            <p:extLst>
              <p:ext uri="{D42A27DB-BD31-4B8C-83A1-F6EECF244321}">
                <p14:modId xmlns:p14="http://schemas.microsoft.com/office/powerpoint/2010/main" val="1437303483"/>
              </p:ext>
            </p:extLst>
          </p:nvPr>
        </p:nvGraphicFramePr>
        <p:xfrm>
          <a:off x="65225" y="3923072"/>
          <a:ext cx="12067782" cy="3097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a:stretch>
            <a:fillRect/>
          </a:stretch>
        </p:blipFill>
        <p:spPr>
          <a:xfrm>
            <a:off x="3485140" y="1588209"/>
            <a:ext cx="8448506" cy="2551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899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E06232-69FD-453D-8EB2-706087A902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C120-985F-4AB0-A49A-27FB5DF693E9}"/>
              </a:ext>
            </a:extLst>
          </p:cNvPr>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Questions to ask about AI</a:t>
            </a:r>
          </a:p>
        </p:txBody>
      </p:sp>
      <p:sp>
        <p:nvSpPr>
          <p:cNvPr id="3" name="Content Placeholder 2">
            <a:extLst>
              <a:ext uri="{FF2B5EF4-FFF2-40B4-BE49-F238E27FC236}">
                <a16:creationId xmlns:a16="http://schemas.microsoft.com/office/drawing/2014/main" id="{6D95B081-71AF-4A41-923F-AADAE0E5C15C}"/>
              </a:ext>
            </a:extLst>
          </p:cNvPr>
          <p:cNvSpPr>
            <a:spLocks noGrp="1"/>
          </p:cNvSpPr>
          <p:nvPr>
            <p:ph idx="1"/>
          </p:nvPr>
        </p:nvSpPr>
        <p:spPr>
          <a:xfrm>
            <a:off x="5763671" y="802638"/>
            <a:ext cx="6058636" cy="5252722"/>
          </a:xfrm>
        </p:spPr>
        <p:txBody>
          <a:bodyPr anchor="ctr">
            <a:normAutofit/>
          </a:bodyPr>
          <a:lstStyle/>
          <a:p>
            <a:r>
              <a:rPr lang="en-US" dirty="0">
                <a:solidFill>
                  <a:schemeClr val="bg1"/>
                </a:solidFill>
              </a:rPr>
              <a:t>What bias may be in the data?</a:t>
            </a:r>
          </a:p>
          <a:p>
            <a:r>
              <a:rPr lang="en-US" dirty="0">
                <a:solidFill>
                  <a:schemeClr val="bg1"/>
                </a:solidFill>
              </a:rPr>
              <a:t>How diverse is the team that built it?</a:t>
            </a:r>
          </a:p>
          <a:p>
            <a:r>
              <a:rPr lang="en-US" dirty="0">
                <a:solidFill>
                  <a:schemeClr val="bg1"/>
                </a:solidFill>
              </a:rPr>
              <a:t>Can the code and data be audited?</a:t>
            </a:r>
          </a:p>
          <a:p>
            <a:pPr marL="0" indent="0">
              <a:buNone/>
            </a:pPr>
            <a:r>
              <a:rPr lang="en-US" dirty="0">
                <a:solidFill>
                  <a:schemeClr val="bg1"/>
                </a:solidFill>
              </a:rPr>
              <a:t>   Are they open source?</a:t>
            </a:r>
          </a:p>
          <a:p>
            <a:r>
              <a:rPr lang="en-US" dirty="0">
                <a:solidFill>
                  <a:schemeClr val="bg1"/>
                </a:solidFill>
              </a:rPr>
              <a:t>What are error rates for different sub-groups?</a:t>
            </a:r>
          </a:p>
          <a:p>
            <a:r>
              <a:rPr lang="en-US" dirty="0">
                <a:solidFill>
                  <a:schemeClr val="bg1"/>
                </a:solidFill>
              </a:rPr>
              <a:t>What is the accuracy of a simple rule-based alternative?</a:t>
            </a:r>
          </a:p>
          <a:p>
            <a:r>
              <a:rPr lang="en-US" dirty="0">
                <a:solidFill>
                  <a:schemeClr val="bg1"/>
                </a:solidFill>
              </a:rPr>
              <a:t>What processes are in place to handle appeals or mistakes?</a:t>
            </a:r>
          </a:p>
        </p:txBody>
      </p:sp>
    </p:spTree>
    <p:extLst>
      <p:ext uri="{BB962C8B-B14F-4D97-AF65-F5344CB8AC3E}">
        <p14:creationId xmlns:p14="http://schemas.microsoft.com/office/powerpoint/2010/main" val="28559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919CBD-1B7D-4FB7-8069-DE06F2DD6127}"/>
              </a:ext>
            </a:extLst>
          </p:cNvPr>
          <p:cNvPicPr>
            <a:picLocks noChangeAspect="1"/>
          </p:cNvPicPr>
          <p:nvPr/>
        </p:nvPicPr>
        <p:blipFill>
          <a:blip r:embed="rId2"/>
          <a:stretch>
            <a:fillRect/>
          </a:stretch>
        </p:blipFill>
        <p:spPr>
          <a:xfrm>
            <a:off x="6253817" y="1602323"/>
            <a:ext cx="5294715" cy="3653354"/>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E1569D84-5056-4CB3-8DA7-DF5ABC2C47DD}"/>
              </a:ext>
            </a:extLst>
          </p:cNvPr>
          <p:cNvPicPr>
            <a:picLocks noChangeAspect="1"/>
          </p:cNvPicPr>
          <p:nvPr/>
        </p:nvPicPr>
        <p:blipFill>
          <a:blip r:embed="rId3"/>
          <a:stretch>
            <a:fillRect/>
          </a:stretch>
        </p:blipFill>
        <p:spPr>
          <a:xfrm>
            <a:off x="643467" y="1728071"/>
            <a:ext cx="5294716" cy="3401855"/>
          </a:xfrm>
          <a:prstGeom prst="rect">
            <a:avLst/>
          </a:prstGeom>
        </p:spPr>
      </p:pic>
      <p:cxnSp>
        <p:nvCxnSpPr>
          <p:cNvPr id="15" name="Straight Connector 14">
            <a:extLst>
              <a:ext uri="{FF2B5EF4-FFF2-40B4-BE49-F238E27FC236}">
                <a16:creationId xmlns:a16="http://schemas.microsoft.com/office/drawing/2014/main" id="{8C730EAB-A532-4295-A302-FB4B90DB9F5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055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47B5750-58F8-4C82-88F8-D1AE256303E1}"/>
              </a:ext>
            </a:extLst>
          </p:cNvPr>
          <p:cNvSpPr>
            <a:spLocks noGrp="1"/>
          </p:cNvSpPr>
          <p:nvPr>
            <p:ph type="title"/>
          </p:nvPr>
        </p:nvSpPr>
        <p:spPr>
          <a:xfrm>
            <a:off x="833002" y="365125"/>
            <a:ext cx="10520702" cy="1325563"/>
          </a:xfrm>
        </p:spPr>
        <p:txBody>
          <a:bodyPr>
            <a:normAutofit/>
          </a:bodyPr>
          <a:lstStyle/>
          <a:p>
            <a:r>
              <a:rPr lang="en-US"/>
              <a:t>You have options!</a:t>
            </a:r>
            <a:endParaRPr lang="en-US" dirty="0"/>
          </a:p>
        </p:txBody>
      </p:sp>
      <p:graphicFrame>
        <p:nvGraphicFramePr>
          <p:cNvPr id="17" name="Content Placeholder 2"/>
          <p:cNvGraphicFramePr>
            <a:graphicFrameLocks noGrp="1"/>
          </p:cNvGraphicFramePr>
          <p:nvPr>
            <p:ph idx="1"/>
            <p:extLst>
              <p:ext uri="{D42A27DB-BD31-4B8C-83A1-F6EECF244321}">
                <p14:modId xmlns:p14="http://schemas.microsoft.com/office/powerpoint/2010/main" val="1685553233"/>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395817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28AF17B-6B75-431C-BF28-31D7A1CED714}"/>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Your responsibility in hiring</a:t>
            </a:r>
          </a:p>
        </p:txBody>
      </p:sp>
      <p:sp>
        <p:nvSpPr>
          <p:cNvPr id="3" name="Content Placeholder 2">
            <a:extLst>
              <a:ext uri="{FF2B5EF4-FFF2-40B4-BE49-F238E27FC236}">
                <a16:creationId xmlns:a16="http://schemas.microsoft.com/office/drawing/2014/main" id="{67FD026E-A94E-4794-B594-21D327EEE692}"/>
              </a:ext>
            </a:extLst>
          </p:cNvPr>
          <p:cNvSpPr>
            <a:spLocks noGrp="1"/>
          </p:cNvSpPr>
          <p:nvPr>
            <p:ph sz="half" idx="1"/>
          </p:nvPr>
        </p:nvSpPr>
        <p:spPr>
          <a:xfrm>
            <a:off x="4976031" y="963877"/>
            <a:ext cx="6377769" cy="4930246"/>
          </a:xfrm>
        </p:spPr>
        <p:txBody>
          <a:bodyPr vert="horz" lIns="91440" tIns="45720" rIns="91440" bIns="45720" rtlCol="0" anchor="ctr">
            <a:normAutofit/>
          </a:bodyPr>
          <a:lstStyle/>
          <a:p>
            <a:r>
              <a:rPr lang="en-US" dirty="0"/>
              <a:t>Diverse teams perform better</a:t>
            </a:r>
          </a:p>
          <a:p>
            <a:r>
              <a:rPr lang="en-US" dirty="0"/>
              <a:t>Believing you are meritocratic/“gender-blind”/“color-blind” INCREASES bias</a:t>
            </a:r>
          </a:p>
          <a:p>
            <a:r>
              <a:rPr lang="en-US" dirty="0"/>
              <a:t>Doing a good job as an interviewer takes thought &amp; preparation</a:t>
            </a:r>
          </a:p>
          <a:p>
            <a:r>
              <a:rPr lang="en-US" dirty="0"/>
              <a:t>Don’t have to be a manager to make change: Stripe engineer Julia Evans created a rubric just for herself, later adapted by all of Stripe</a:t>
            </a:r>
          </a:p>
        </p:txBody>
      </p:sp>
    </p:spTree>
    <p:extLst>
      <p:ext uri="{BB962C8B-B14F-4D97-AF65-F5344CB8AC3E}">
        <p14:creationId xmlns:p14="http://schemas.microsoft.com/office/powerpoint/2010/main" val="301264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CE06232-69FD-453D-8EB2-706087A902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299F6-C97C-4A9E-BCD5-C47A62FC61FE}"/>
              </a:ext>
            </a:extLst>
          </p:cNvPr>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Ethics is complicated</a:t>
            </a:r>
          </a:p>
        </p:txBody>
      </p:sp>
      <p:sp>
        <p:nvSpPr>
          <p:cNvPr id="3" name="Content Placeholder 2">
            <a:extLst>
              <a:ext uri="{FF2B5EF4-FFF2-40B4-BE49-F238E27FC236}">
                <a16:creationId xmlns:a16="http://schemas.microsoft.com/office/drawing/2014/main" id="{E94E882E-B381-42AE-AA6B-2428E9AD65DE}"/>
              </a:ext>
            </a:extLst>
          </p:cNvPr>
          <p:cNvSpPr>
            <a:spLocks noGrp="1"/>
          </p:cNvSpPr>
          <p:nvPr>
            <p:ph idx="1"/>
          </p:nvPr>
        </p:nvSpPr>
        <p:spPr>
          <a:xfrm>
            <a:off x="5978394" y="802638"/>
            <a:ext cx="5696429" cy="5252722"/>
          </a:xfrm>
        </p:spPr>
        <p:txBody>
          <a:bodyPr anchor="ctr">
            <a:normAutofit/>
          </a:bodyPr>
          <a:lstStyle/>
          <a:p>
            <a:r>
              <a:rPr lang="en-US" dirty="0">
                <a:solidFill>
                  <a:schemeClr val="bg1"/>
                </a:solidFill>
              </a:rPr>
              <a:t>Many ethical issues are complex and don’t have clear or easy answers.</a:t>
            </a:r>
          </a:p>
          <a:p>
            <a:r>
              <a:rPr lang="en-US" dirty="0">
                <a:solidFill>
                  <a:schemeClr val="bg1"/>
                </a:solidFill>
              </a:rPr>
              <a:t>I’m not here to tell you what to do or provide answers.</a:t>
            </a:r>
          </a:p>
          <a:p>
            <a:r>
              <a:rPr lang="en-US" dirty="0">
                <a:solidFill>
                  <a:schemeClr val="bg1"/>
                </a:solidFill>
              </a:rPr>
              <a:t>It’s good to think about how you’d handle a situation BEFORE you are in it.</a:t>
            </a:r>
          </a:p>
          <a:p>
            <a:r>
              <a:rPr lang="en-US" dirty="0">
                <a:solidFill>
                  <a:schemeClr val="bg1"/>
                </a:solidFill>
              </a:rPr>
              <a:t>Volkswagen engineer sentenced to prison for creating software to cheat on emissions tests (he was following his boss’s orders)</a:t>
            </a:r>
          </a:p>
        </p:txBody>
      </p:sp>
    </p:spTree>
    <p:extLst>
      <p:ext uri="{BB962C8B-B14F-4D97-AF65-F5344CB8AC3E}">
        <p14:creationId xmlns:p14="http://schemas.microsoft.com/office/powerpoint/2010/main" val="902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3EF0AF6-4DE8-49E2-938B-268A1DFE74F4}"/>
              </a:ext>
            </a:extLst>
          </p:cNvPr>
          <p:cNvPicPr>
            <a:picLocks noChangeAspect="1"/>
          </p:cNvPicPr>
          <p:nvPr/>
        </p:nvPicPr>
        <p:blipFill>
          <a:blip r:embed="rId2"/>
          <a:stretch>
            <a:fillRect/>
          </a:stretch>
        </p:blipFill>
        <p:spPr>
          <a:xfrm>
            <a:off x="0" y="2806929"/>
            <a:ext cx="12192000" cy="4051071"/>
          </a:xfrm>
          <a:prstGeom prst="rect">
            <a:avLst/>
          </a:prstGeom>
        </p:spPr>
      </p:pic>
      <p:pic>
        <p:nvPicPr>
          <p:cNvPr id="6" name="Content Placeholder 5">
            <a:extLst>
              <a:ext uri="{FF2B5EF4-FFF2-40B4-BE49-F238E27FC236}">
                <a16:creationId xmlns:a16="http://schemas.microsoft.com/office/drawing/2014/main" id="{853319B2-6A9E-47FB-B67C-EDF5CAC7D09D}"/>
              </a:ext>
            </a:extLst>
          </p:cNvPr>
          <p:cNvPicPr>
            <a:picLocks noGrp="1" noChangeAspect="1"/>
          </p:cNvPicPr>
          <p:nvPr>
            <p:ph idx="1"/>
          </p:nvPr>
        </p:nvPicPr>
        <p:blipFill>
          <a:blip r:embed="rId3"/>
          <a:stretch>
            <a:fillRect/>
          </a:stretch>
        </p:blipFill>
        <p:spPr>
          <a:xfrm>
            <a:off x="175014" y="2220119"/>
            <a:ext cx="5606502" cy="2423481"/>
          </a:xfrm>
          <a:prstGeom prst="rect">
            <a:avLst/>
          </a:prstGeom>
        </p:spPr>
      </p:pic>
      <p:sp>
        <p:nvSpPr>
          <p:cNvPr id="7" name="Rectangle 6">
            <a:extLst>
              <a:ext uri="{FF2B5EF4-FFF2-40B4-BE49-F238E27FC236}">
                <a16:creationId xmlns:a16="http://schemas.microsoft.com/office/drawing/2014/main" id="{6119C8FB-BBE5-43D7-A08A-FB51E36A2B9E}"/>
              </a:ext>
            </a:extLst>
          </p:cNvPr>
          <p:cNvSpPr/>
          <p:nvPr/>
        </p:nvSpPr>
        <p:spPr>
          <a:xfrm>
            <a:off x="245807" y="281127"/>
            <a:ext cx="5671246" cy="1631216"/>
          </a:xfrm>
          <a:prstGeom prst="rect">
            <a:avLst/>
          </a:prstGeom>
        </p:spPr>
        <p:txBody>
          <a:bodyPr wrap="square">
            <a:spAutoFit/>
          </a:bodyPr>
          <a:lstStyle/>
          <a:p>
            <a:pPr algn="just"/>
            <a:r>
              <a:rPr lang="en-US" sz="2000" dirty="0"/>
              <a:t>In the concentration camps, IBM's code for Jews was 8. Its code for Gypsies was 12. General executions were coded as 4, death in the gas chambers as 6. Only Jews and Gypsies were systematically murdered in </a:t>
            </a:r>
            <a:r>
              <a:rPr lang="en-US" sz="2000" dirty="0">
                <a:hlinkClick r:id="rId4"/>
              </a:rPr>
              <a:t>gas chambers</a:t>
            </a:r>
            <a:r>
              <a:rPr lang="en-US" sz="2000" dirty="0"/>
              <a:t>.</a:t>
            </a:r>
            <a:endParaRPr lang="en-US" sz="2000" dirty="0">
              <a:effectLst/>
            </a:endParaRPr>
          </a:p>
        </p:txBody>
      </p:sp>
      <p:sp>
        <p:nvSpPr>
          <p:cNvPr id="8" name="Rectangle 7">
            <a:extLst>
              <a:ext uri="{FF2B5EF4-FFF2-40B4-BE49-F238E27FC236}">
                <a16:creationId xmlns:a16="http://schemas.microsoft.com/office/drawing/2014/main" id="{A7881145-89D2-4BD2-92BD-9EA3134BB9F9}"/>
              </a:ext>
            </a:extLst>
          </p:cNvPr>
          <p:cNvSpPr/>
          <p:nvPr/>
        </p:nvSpPr>
        <p:spPr>
          <a:xfrm>
            <a:off x="6156963" y="281127"/>
            <a:ext cx="6096000" cy="1938992"/>
          </a:xfrm>
          <a:prstGeom prst="rect">
            <a:avLst/>
          </a:prstGeom>
        </p:spPr>
        <p:txBody>
          <a:bodyPr>
            <a:spAutoFit/>
          </a:bodyPr>
          <a:lstStyle/>
          <a:p>
            <a:r>
              <a:rPr lang="en-US" sz="2000" dirty="0"/>
              <a:t>The Swiss judge ruled "It does not thus seem unreasonable to deduce that IBM's technical assistance facilitated the tasks of the Nazis in the commission of their crimes against humanity, acts also involving accountancy and classification by IBM machines and utilized in the concentration camps themselves."</a:t>
            </a:r>
          </a:p>
        </p:txBody>
      </p:sp>
      <p:sp>
        <p:nvSpPr>
          <p:cNvPr id="9" name="Rectangle 8">
            <a:extLst>
              <a:ext uri="{FF2B5EF4-FFF2-40B4-BE49-F238E27FC236}">
                <a16:creationId xmlns:a16="http://schemas.microsoft.com/office/drawing/2014/main" id="{B64484F4-CC44-4BA2-91D1-3F3C1ADE9154}"/>
              </a:ext>
            </a:extLst>
          </p:cNvPr>
          <p:cNvSpPr/>
          <p:nvPr/>
        </p:nvSpPr>
        <p:spPr>
          <a:xfrm>
            <a:off x="6084054" y="2806929"/>
            <a:ext cx="5932932" cy="1938992"/>
          </a:xfrm>
          <a:prstGeom prst="rect">
            <a:avLst/>
          </a:prstGeom>
        </p:spPr>
        <p:txBody>
          <a:bodyPr wrap="square">
            <a:spAutoFit/>
          </a:bodyPr>
          <a:lstStyle/>
          <a:p>
            <a:r>
              <a:rPr lang="en-US" sz="2000" dirty="0"/>
              <a:t>“To the blind technocrat, the means were more important than the ends. The destruction of the Jewish people became even less important because the invigorating nature of IBM's technical achievement was only heightened by the fantastical profits to be made at a time when bread lines stretched across the world.”</a:t>
            </a:r>
          </a:p>
        </p:txBody>
      </p:sp>
    </p:spTree>
    <p:extLst>
      <p:ext uri="{BB962C8B-B14F-4D97-AF65-F5344CB8AC3E}">
        <p14:creationId xmlns:p14="http://schemas.microsoft.com/office/powerpoint/2010/main" val="1215870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7D8A2-1851-4FEF-B2FB-FE8AB9857AC7}"/>
              </a:ext>
            </a:extLst>
          </p:cNvPr>
          <p:cNvPicPr>
            <a:picLocks noChangeAspect="1"/>
          </p:cNvPicPr>
          <p:nvPr/>
        </p:nvPicPr>
        <p:blipFill rotWithShape="1">
          <a:blip r:embed="rId2"/>
          <a:srcRect l="2028" t="5917" b="65754"/>
          <a:stretch/>
        </p:blipFill>
        <p:spPr>
          <a:xfrm>
            <a:off x="2215583" y="2230185"/>
            <a:ext cx="7906170" cy="209887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0CDC972-9B74-4350-8C7F-F765A2D7CE13}"/>
              </a:ext>
            </a:extLst>
          </p:cNvPr>
          <p:cNvPicPr>
            <a:picLocks noChangeAspect="1"/>
          </p:cNvPicPr>
          <p:nvPr/>
        </p:nvPicPr>
        <p:blipFill rotWithShape="1">
          <a:blip r:embed="rId3"/>
          <a:srcRect l="947" t="16322"/>
          <a:stretch/>
        </p:blipFill>
        <p:spPr>
          <a:xfrm>
            <a:off x="121112" y="86752"/>
            <a:ext cx="8361113" cy="200849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A95FEDF6-E614-4AFB-834A-5DB711B3DB44}"/>
              </a:ext>
            </a:extLst>
          </p:cNvPr>
          <p:cNvPicPr>
            <a:picLocks noChangeAspect="1"/>
          </p:cNvPicPr>
          <p:nvPr/>
        </p:nvPicPr>
        <p:blipFill rotWithShape="1">
          <a:blip r:embed="rId4"/>
          <a:srcRect t="48121"/>
          <a:stretch/>
        </p:blipFill>
        <p:spPr>
          <a:xfrm>
            <a:off x="4709476" y="4493276"/>
            <a:ext cx="7296681" cy="2167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8244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0BF962F-4C6F-461E-86F2-C43F56CC93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E94A4F7-38E4-45EA-8E2E-CE1B5766B4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A4F0F154-87D4-4C38-B2E8-A6D0A7E0E1CD}"/>
              </a:ext>
            </a:extLst>
          </p:cNvPr>
          <p:cNvPicPr>
            <a:picLocks noChangeAspect="1"/>
          </p:cNvPicPr>
          <p:nvPr/>
        </p:nvPicPr>
        <p:blipFill rotWithShape="1">
          <a:blip r:embed="rId2"/>
          <a:srcRect b="44448"/>
          <a:stretch/>
        </p:blipFill>
        <p:spPr>
          <a:xfrm>
            <a:off x="5461237" y="3566198"/>
            <a:ext cx="6579342" cy="141629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6" name="Freeform: Shape 13">
            <a:extLst>
              <a:ext uri="{FF2B5EF4-FFF2-40B4-BE49-F238E27FC236}">
                <a16:creationId xmlns:a16="http://schemas.microsoft.com/office/drawing/2014/main" id="{05C7EBC3-4672-4DAB-81C2-58661FAFAE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58C5A-E104-4BFE-80B9-637EC90F22E4}"/>
              </a:ext>
            </a:extLst>
          </p:cNvPr>
          <p:cNvSpPr>
            <a:spLocks noGrp="1"/>
          </p:cNvSpPr>
          <p:nvPr>
            <p:ph type="title"/>
          </p:nvPr>
        </p:nvSpPr>
        <p:spPr>
          <a:xfrm>
            <a:off x="838200" y="365126"/>
            <a:ext cx="5340605" cy="1146176"/>
          </a:xfrm>
        </p:spPr>
        <p:txBody>
          <a:bodyPr>
            <a:normAutofit/>
          </a:bodyPr>
          <a:lstStyle/>
          <a:p>
            <a:r>
              <a:rPr lang="en-US" sz="3700"/>
              <a:t>Myth of neutral platforms</a:t>
            </a:r>
          </a:p>
        </p:txBody>
      </p:sp>
      <p:sp>
        <p:nvSpPr>
          <p:cNvPr id="3" name="Content Placeholder 2">
            <a:extLst>
              <a:ext uri="{FF2B5EF4-FFF2-40B4-BE49-F238E27FC236}">
                <a16:creationId xmlns:a16="http://schemas.microsoft.com/office/drawing/2014/main" id="{5A7118F2-E279-418C-B634-CA9FCFEA71B4}"/>
              </a:ext>
            </a:extLst>
          </p:cNvPr>
          <p:cNvSpPr>
            <a:spLocks noGrp="1"/>
          </p:cNvSpPr>
          <p:nvPr>
            <p:ph idx="1"/>
          </p:nvPr>
        </p:nvSpPr>
        <p:spPr>
          <a:xfrm>
            <a:off x="306766" y="2173288"/>
            <a:ext cx="4134605" cy="3639684"/>
          </a:xfrm>
        </p:spPr>
        <p:txBody>
          <a:bodyPr anchor="ctr">
            <a:normAutofit/>
          </a:bodyPr>
          <a:lstStyle/>
          <a:p>
            <a:r>
              <a:rPr lang="en-US" sz="2000" dirty="0">
                <a:solidFill>
                  <a:schemeClr val="bg1"/>
                </a:solidFill>
              </a:rPr>
              <a:t>Revenue model</a:t>
            </a:r>
          </a:p>
          <a:p>
            <a:r>
              <a:rPr lang="en-US" sz="2000" dirty="0">
                <a:solidFill>
                  <a:schemeClr val="bg1"/>
                </a:solidFill>
              </a:rPr>
              <a:t>Design: do friends’ posts, sponsored content, </a:t>
            </a:r>
            <a:r>
              <a:rPr lang="en-US" sz="2000" dirty="0" err="1">
                <a:solidFill>
                  <a:schemeClr val="bg1"/>
                </a:solidFill>
              </a:rPr>
              <a:t>etc</a:t>
            </a:r>
            <a:r>
              <a:rPr lang="en-US" sz="2000" dirty="0">
                <a:solidFill>
                  <a:schemeClr val="bg1"/>
                </a:solidFill>
              </a:rPr>
              <a:t> have same format</a:t>
            </a:r>
          </a:p>
          <a:p>
            <a:r>
              <a:rPr lang="en-US" sz="2000" dirty="0">
                <a:solidFill>
                  <a:schemeClr val="bg1"/>
                </a:solidFill>
              </a:rPr>
              <a:t>Controls and filters available to users, available to advertisers</a:t>
            </a:r>
          </a:p>
          <a:p>
            <a:r>
              <a:rPr lang="en-US" sz="2000" dirty="0">
                <a:solidFill>
                  <a:schemeClr val="bg1"/>
                </a:solidFill>
              </a:rPr>
              <a:t>Experiments</a:t>
            </a:r>
          </a:p>
          <a:p>
            <a:r>
              <a:rPr lang="en-US" sz="2000" dirty="0">
                <a:solidFill>
                  <a:schemeClr val="bg1"/>
                </a:solidFill>
              </a:rPr>
              <a:t>Whether to have human moderators &amp; how many</a:t>
            </a:r>
          </a:p>
          <a:p>
            <a:r>
              <a:rPr lang="en-US" sz="2000" dirty="0">
                <a:solidFill>
                  <a:schemeClr val="bg1"/>
                </a:solidFill>
              </a:rPr>
              <a:t>Who gets banned</a:t>
            </a:r>
          </a:p>
        </p:txBody>
      </p:sp>
    </p:spTree>
    <p:extLst>
      <p:ext uri="{BB962C8B-B14F-4D97-AF65-F5344CB8AC3E}">
        <p14:creationId xmlns:p14="http://schemas.microsoft.com/office/powerpoint/2010/main" val="3628050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5B0718-314B-46F3-948F-538AE3671034}"/>
              </a:ext>
            </a:extLst>
          </p:cNvPr>
          <p:cNvPicPr>
            <a:picLocks noChangeAspect="1"/>
          </p:cNvPicPr>
          <p:nvPr/>
        </p:nvPicPr>
        <p:blipFill>
          <a:blip r:embed="rId2"/>
          <a:stretch>
            <a:fillRect/>
          </a:stretch>
        </p:blipFill>
        <p:spPr>
          <a:xfrm>
            <a:off x="2328040" y="4411658"/>
            <a:ext cx="7777219" cy="117158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59277E4-FE42-40E6-8E12-52C65B4EB878}"/>
              </a:ext>
            </a:extLst>
          </p:cNvPr>
          <p:cNvSpPr txBox="1"/>
          <p:nvPr/>
        </p:nvSpPr>
        <p:spPr>
          <a:xfrm>
            <a:off x="330200" y="4360858"/>
            <a:ext cx="2743200" cy="461665"/>
          </a:xfrm>
          <a:prstGeom prst="rect">
            <a:avLst/>
          </a:prstGeom>
          <a:noFill/>
        </p:spPr>
        <p:txBody>
          <a:bodyPr wrap="square" rtlCol="0">
            <a:spAutoFit/>
          </a:bodyPr>
          <a:lstStyle/>
          <a:p>
            <a:r>
              <a:rPr lang="en-US" sz="2400" dirty="0"/>
              <a:t>Nov 2017:</a:t>
            </a:r>
          </a:p>
        </p:txBody>
      </p:sp>
      <p:sp>
        <p:nvSpPr>
          <p:cNvPr id="8" name="TextBox 7">
            <a:extLst>
              <a:ext uri="{FF2B5EF4-FFF2-40B4-BE49-F238E27FC236}">
                <a16:creationId xmlns:a16="http://schemas.microsoft.com/office/drawing/2014/main" id="{5B8B2348-529A-40B1-8783-2E98FA8B511F}"/>
              </a:ext>
            </a:extLst>
          </p:cNvPr>
          <p:cNvSpPr txBox="1"/>
          <p:nvPr/>
        </p:nvSpPr>
        <p:spPr>
          <a:xfrm>
            <a:off x="267088" y="606753"/>
            <a:ext cx="2743200" cy="461665"/>
          </a:xfrm>
          <a:prstGeom prst="rect">
            <a:avLst/>
          </a:prstGeom>
          <a:noFill/>
        </p:spPr>
        <p:txBody>
          <a:bodyPr wrap="square" rtlCol="0">
            <a:spAutoFit/>
          </a:bodyPr>
          <a:lstStyle/>
          <a:p>
            <a:r>
              <a:rPr lang="en-US" sz="2400" dirty="0"/>
              <a:t>Oct 2016:</a:t>
            </a:r>
          </a:p>
        </p:txBody>
      </p:sp>
      <p:pic>
        <p:nvPicPr>
          <p:cNvPr id="9" name="Picture 8">
            <a:extLst>
              <a:ext uri="{FF2B5EF4-FFF2-40B4-BE49-F238E27FC236}">
                <a16:creationId xmlns:a16="http://schemas.microsoft.com/office/drawing/2014/main" id="{C897ADFE-3021-4F99-81AA-BDF57DE3F5F6}"/>
              </a:ext>
            </a:extLst>
          </p:cNvPr>
          <p:cNvPicPr>
            <a:picLocks noChangeAspect="1"/>
          </p:cNvPicPr>
          <p:nvPr/>
        </p:nvPicPr>
        <p:blipFill>
          <a:blip r:embed="rId3"/>
          <a:stretch>
            <a:fillRect/>
          </a:stretch>
        </p:blipFill>
        <p:spPr>
          <a:xfrm>
            <a:off x="2336940" y="2409808"/>
            <a:ext cx="7518119" cy="11715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D612A01-1985-4209-AEEB-B7835E378E9C}"/>
              </a:ext>
            </a:extLst>
          </p:cNvPr>
          <p:cNvSpPr txBox="1"/>
          <p:nvPr/>
        </p:nvSpPr>
        <p:spPr>
          <a:xfrm>
            <a:off x="330200" y="2497142"/>
            <a:ext cx="2743200" cy="461665"/>
          </a:xfrm>
          <a:prstGeom prst="rect">
            <a:avLst/>
          </a:prstGeom>
          <a:noFill/>
        </p:spPr>
        <p:txBody>
          <a:bodyPr wrap="square" rtlCol="0">
            <a:spAutoFit/>
          </a:bodyPr>
          <a:lstStyle/>
          <a:p>
            <a:r>
              <a:rPr lang="en-US" sz="2400" dirty="0"/>
              <a:t>Sept 2017:</a:t>
            </a:r>
          </a:p>
        </p:txBody>
      </p:sp>
      <p:pic>
        <p:nvPicPr>
          <p:cNvPr id="12" name="Picture 11">
            <a:extLst>
              <a:ext uri="{FF2B5EF4-FFF2-40B4-BE49-F238E27FC236}">
                <a16:creationId xmlns:a16="http://schemas.microsoft.com/office/drawing/2014/main" id="{DA64BF89-4984-4F29-BBB2-508A16F1E1EF}"/>
              </a:ext>
            </a:extLst>
          </p:cNvPr>
          <p:cNvPicPr>
            <a:picLocks noChangeAspect="1"/>
          </p:cNvPicPr>
          <p:nvPr/>
        </p:nvPicPr>
        <p:blipFill>
          <a:blip r:embed="rId4"/>
          <a:stretch>
            <a:fillRect/>
          </a:stretch>
        </p:blipFill>
        <p:spPr>
          <a:xfrm>
            <a:off x="2444750" y="536982"/>
            <a:ext cx="6006325" cy="10628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032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5EDE-CEF2-4FC7-8ADC-9E2BC39AEEF3}"/>
              </a:ext>
            </a:extLst>
          </p:cNvPr>
          <p:cNvSpPr>
            <a:spLocks noGrp="1"/>
          </p:cNvSpPr>
          <p:nvPr>
            <p:ph type="title"/>
          </p:nvPr>
        </p:nvSpPr>
        <p:spPr>
          <a:xfrm>
            <a:off x="769822" y="227442"/>
            <a:ext cx="10515600" cy="1325563"/>
          </a:xfrm>
        </p:spPr>
        <p:txBody>
          <a:bodyPr/>
          <a:lstStyle/>
          <a:p>
            <a:r>
              <a:rPr lang="en-US"/>
              <a:t>Unintended consequences</a:t>
            </a:r>
            <a:endParaRPr lang="en-US" dirty="0"/>
          </a:p>
        </p:txBody>
      </p:sp>
      <p:sp>
        <p:nvSpPr>
          <p:cNvPr id="3" name="Content Placeholder 2">
            <a:extLst>
              <a:ext uri="{FF2B5EF4-FFF2-40B4-BE49-F238E27FC236}">
                <a16:creationId xmlns:a16="http://schemas.microsoft.com/office/drawing/2014/main" id="{872EB79A-1E1A-469C-9EFC-4E8696750FE9}"/>
              </a:ext>
            </a:extLst>
          </p:cNvPr>
          <p:cNvSpPr>
            <a:spLocks noGrp="1"/>
          </p:cNvSpPr>
          <p:nvPr>
            <p:ph sz="half" idx="1"/>
          </p:nvPr>
        </p:nvSpPr>
        <p:spPr>
          <a:xfrm>
            <a:off x="838200" y="1553005"/>
            <a:ext cx="10195156" cy="2183201"/>
          </a:xfrm>
        </p:spPr>
        <p:txBody>
          <a:bodyPr/>
          <a:lstStyle/>
          <a:p>
            <a:pPr marL="0" indent="0">
              <a:buNone/>
            </a:pPr>
            <a:r>
              <a:rPr lang="en-US"/>
              <a:t>Consider how your tech could be used:</a:t>
            </a:r>
          </a:p>
          <a:p>
            <a:r>
              <a:rPr lang="en-US"/>
              <a:t>By trolls, harassers</a:t>
            </a:r>
          </a:p>
          <a:p>
            <a:r>
              <a:rPr lang="en-US"/>
              <a:t>By authoritarian governments for surveillance</a:t>
            </a:r>
          </a:p>
          <a:p>
            <a:r>
              <a:rPr lang="en-US"/>
              <a:t>For propaganda or disinformation</a:t>
            </a:r>
          </a:p>
          <a:p>
            <a:pPr marL="0" indent="0">
              <a:buNone/>
            </a:pPr>
            <a:endParaRPr lang="en-US" dirty="0"/>
          </a:p>
        </p:txBody>
      </p:sp>
      <p:pic>
        <p:nvPicPr>
          <p:cNvPr id="5" name="Picture 4">
            <a:extLst>
              <a:ext uri="{FF2B5EF4-FFF2-40B4-BE49-F238E27FC236}">
                <a16:creationId xmlns:a16="http://schemas.microsoft.com/office/drawing/2014/main" id="{F8701A0E-D950-4653-A6DE-B6220C318A58}"/>
              </a:ext>
            </a:extLst>
          </p:cNvPr>
          <p:cNvPicPr>
            <a:picLocks noChangeAspect="1"/>
          </p:cNvPicPr>
          <p:nvPr/>
        </p:nvPicPr>
        <p:blipFill>
          <a:blip r:embed="rId2"/>
          <a:stretch>
            <a:fillRect/>
          </a:stretch>
        </p:blipFill>
        <p:spPr>
          <a:xfrm>
            <a:off x="838200" y="3732877"/>
            <a:ext cx="10378844" cy="2932327"/>
          </a:xfrm>
          <a:prstGeom prst="rect">
            <a:avLst/>
          </a:prstGeom>
        </p:spPr>
      </p:pic>
    </p:spTree>
    <p:extLst>
      <p:ext uri="{BB962C8B-B14F-4D97-AF65-F5344CB8AC3E}">
        <p14:creationId xmlns:p14="http://schemas.microsoft.com/office/powerpoint/2010/main" val="400048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CFF2-F404-4DD1-8DAD-072F6C0D3573}"/>
              </a:ext>
            </a:extLst>
          </p:cNvPr>
          <p:cNvSpPr>
            <a:spLocks noGrp="1"/>
          </p:cNvSpPr>
          <p:nvPr>
            <p:ph type="title"/>
          </p:nvPr>
        </p:nvSpPr>
        <p:spPr>
          <a:xfrm>
            <a:off x="408251" y="253192"/>
            <a:ext cx="10515600" cy="1325563"/>
          </a:xfrm>
        </p:spPr>
        <p:txBody>
          <a:bodyPr/>
          <a:lstStyle/>
          <a:p>
            <a:r>
              <a:rPr lang="en-US"/>
              <a:t>Runaway feedback loops</a:t>
            </a:r>
            <a:endParaRPr lang="en-US" dirty="0"/>
          </a:p>
        </p:txBody>
      </p:sp>
      <p:pic>
        <p:nvPicPr>
          <p:cNvPr id="5" name="Picture 4">
            <a:extLst>
              <a:ext uri="{FF2B5EF4-FFF2-40B4-BE49-F238E27FC236}">
                <a16:creationId xmlns:a16="http://schemas.microsoft.com/office/drawing/2014/main" id="{55B875E8-E06F-4FFA-A68D-879799340FEE}"/>
              </a:ext>
            </a:extLst>
          </p:cNvPr>
          <p:cNvPicPr>
            <a:picLocks noChangeAspect="1"/>
          </p:cNvPicPr>
          <p:nvPr/>
        </p:nvPicPr>
        <p:blipFill>
          <a:blip r:embed="rId2"/>
          <a:stretch>
            <a:fillRect/>
          </a:stretch>
        </p:blipFill>
        <p:spPr>
          <a:xfrm>
            <a:off x="203989" y="1578755"/>
            <a:ext cx="5700754" cy="370049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A892073-1F96-429E-8330-9A009FCDE349}"/>
              </a:ext>
            </a:extLst>
          </p:cNvPr>
          <p:cNvPicPr>
            <a:picLocks noChangeAspect="1"/>
          </p:cNvPicPr>
          <p:nvPr/>
        </p:nvPicPr>
        <p:blipFill>
          <a:blip r:embed="rId3"/>
          <a:stretch>
            <a:fillRect/>
          </a:stretch>
        </p:blipFill>
        <p:spPr>
          <a:xfrm>
            <a:off x="6106280" y="2055289"/>
            <a:ext cx="5881731" cy="164783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265E213-4DED-4D43-BE3F-3C2F1B95916E}"/>
              </a:ext>
            </a:extLst>
          </p:cNvPr>
          <p:cNvPicPr>
            <a:picLocks noChangeAspect="1"/>
          </p:cNvPicPr>
          <p:nvPr/>
        </p:nvPicPr>
        <p:blipFill rotWithShape="1">
          <a:blip r:embed="rId4"/>
          <a:srcRect t="29761"/>
          <a:stretch/>
        </p:blipFill>
        <p:spPr>
          <a:xfrm>
            <a:off x="1380684" y="5534845"/>
            <a:ext cx="10303884" cy="1114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7699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black sign with white text&#10;&#10;Description generated with high confidence">
            <a:extLst>
              <a:ext uri="{FF2B5EF4-FFF2-40B4-BE49-F238E27FC236}">
                <a16:creationId xmlns:a16="http://schemas.microsoft.com/office/drawing/2014/main" id="{674E8CF1-0939-4B5A-A67C-B56EE9A8CCA9}"/>
              </a:ext>
            </a:extLst>
          </p:cNvPr>
          <p:cNvPicPr>
            <a:picLocks noChangeAspect="1"/>
          </p:cNvPicPr>
          <p:nvPr/>
        </p:nvPicPr>
        <p:blipFill rotWithShape="1">
          <a:blip r:embed="rId2"/>
          <a:srcRect r="-1" b="28536"/>
          <a:stretch/>
        </p:blipFill>
        <p:spPr>
          <a:xfrm>
            <a:off x="20" y="3497344"/>
            <a:ext cx="7554490" cy="3360656"/>
          </a:xfrm>
          <a:prstGeom prst="rect">
            <a:avLst/>
          </a:prstGeom>
        </p:spPr>
      </p:pic>
      <p:pic>
        <p:nvPicPr>
          <p:cNvPr id="3" name="Picture 2" descr="A screenshot of a person&#10;&#10;Description generated with very high confidence">
            <a:extLst>
              <a:ext uri="{FF2B5EF4-FFF2-40B4-BE49-F238E27FC236}">
                <a16:creationId xmlns:a16="http://schemas.microsoft.com/office/drawing/2014/main" id="{768E75D1-61C2-4475-8A0F-7643264E5C52}"/>
              </a:ext>
            </a:extLst>
          </p:cNvPr>
          <p:cNvPicPr>
            <a:picLocks noChangeAspect="1"/>
          </p:cNvPicPr>
          <p:nvPr/>
        </p:nvPicPr>
        <p:blipFill rotWithShape="1">
          <a:blip r:embed="rId3"/>
          <a:srcRect l="3958" r="2960" b="2"/>
          <a:stretch/>
        </p:blipFill>
        <p:spPr>
          <a:xfrm>
            <a:off x="1" y="10"/>
            <a:ext cx="3696822" cy="3355932"/>
          </a:xfrm>
          <a:prstGeom prst="rect">
            <a:avLst/>
          </a:prstGeom>
        </p:spPr>
      </p:pic>
      <p:pic>
        <p:nvPicPr>
          <p:cNvPr id="5" name="Shape 63" descr="gorillas.png"/>
          <p:cNvPicPr preferRelativeResize="0"/>
          <p:nvPr/>
        </p:nvPicPr>
        <p:blipFill rotWithShape="1">
          <a:blip r:embed="rId4">
            <a:extLst/>
          </a:blip>
          <a:srcRect l="8828" r="4147"/>
          <a:stretch/>
        </p:blipFill>
        <p:spPr>
          <a:xfrm>
            <a:off x="3857689" y="10"/>
            <a:ext cx="3696821" cy="3355932"/>
          </a:xfrm>
          <a:prstGeom prst="rect">
            <a:avLst/>
          </a:prstGeom>
          <a:noFill/>
        </p:spPr>
      </p:pic>
      <p:cxnSp>
        <p:nvCxnSpPr>
          <p:cNvPr id="11" name="Straight Connector 10">
            <a:extLst>
              <a:ext uri="{FF2B5EF4-FFF2-40B4-BE49-F238E27FC236}">
                <a16:creationId xmlns:a16="http://schemas.microsoft.com/office/drawing/2014/main" id="{EA86583F-F1A7-4F7F-AEED-C1E15104830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78378" y="4003046"/>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866078" y="714376"/>
            <a:ext cx="3685841" cy="3208238"/>
          </a:xfrm>
        </p:spPr>
        <p:txBody>
          <a:bodyPr vert="horz" lIns="91440" tIns="45720" rIns="91440" bIns="45720" rtlCol="0" anchor="b">
            <a:normAutofit/>
          </a:bodyPr>
          <a:lstStyle/>
          <a:p>
            <a:pPr>
              <a:spcBef>
                <a:spcPct val="0"/>
              </a:spcBef>
            </a:pPr>
            <a:r>
              <a:rPr lang="en-US" sz="6000" kern="1200">
                <a:solidFill>
                  <a:schemeClr val="tx1"/>
                </a:solidFill>
                <a:latin typeface="+mj-lt"/>
                <a:ea typeface="+mj-ea"/>
                <a:cs typeface="+mj-cs"/>
              </a:rPr>
              <a:t>Bias in Image Software</a:t>
            </a:r>
          </a:p>
        </p:txBody>
      </p:sp>
    </p:spTree>
    <p:extLst>
      <p:ext uri="{BB962C8B-B14F-4D97-AF65-F5344CB8AC3E}">
        <p14:creationId xmlns:p14="http://schemas.microsoft.com/office/powerpoint/2010/main" val="285750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Words>
  <Application>Microsoft Office PowerPoint</Application>
  <PresentationFormat>Widescreen</PresentationFormat>
  <Paragraphs>60</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Ethics and Data Science</vt:lpstr>
      <vt:lpstr>Ethics is complicated</vt:lpstr>
      <vt:lpstr>PowerPoint Presentation</vt:lpstr>
      <vt:lpstr>PowerPoint Presentation</vt:lpstr>
      <vt:lpstr>Myth of neutral platforms</vt:lpstr>
      <vt:lpstr>PowerPoint Presentation</vt:lpstr>
      <vt:lpstr>Unintended consequences</vt:lpstr>
      <vt:lpstr>Runaway feedback loops</vt:lpstr>
      <vt:lpstr>Bias in Image Software</vt:lpstr>
      <vt:lpstr>PowerPoint Presentation</vt:lpstr>
      <vt:lpstr>PowerPoint Presentation</vt:lpstr>
      <vt:lpstr>PowerPoint Presentation</vt:lpstr>
      <vt:lpstr>PowerPoint Presentation</vt:lpstr>
      <vt:lpstr>Questions to ask about AI</vt:lpstr>
      <vt:lpstr>PowerPoint Presentation</vt:lpstr>
      <vt:lpstr>You have options!</vt:lpstr>
      <vt:lpstr>Your responsibility in hiring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Data Science</dc:title>
  <dc:creator>Rachel Thomas</dc:creator>
  <cp:lastModifiedBy>Jeremy Howard</cp:lastModifiedBy>
  <cp:revision>27</cp:revision>
  <dcterms:created xsi:type="dcterms:W3CDTF">2017-11-20T20:56:07Z</dcterms:created>
  <dcterms:modified xsi:type="dcterms:W3CDTF">2017-12-04T21:22:03Z</dcterms:modified>
</cp:coreProperties>
</file>